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348" r:id="rId5"/>
    <p:sldId id="349" r:id="rId6"/>
    <p:sldId id="347" r:id="rId7"/>
    <p:sldId id="352" r:id="rId8"/>
    <p:sldId id="354" r:id="rId9"/>
    <p:sldId id="353" r:id="rId10"/>
    <p:sldId id="356" r:id="rId11"/>
    <p:sldId id="355" r:id="rId12"/>
    <p:sldId id="357" r:id="rId13"/>
  </p:sldIdLst>
  <p:sldSz cx="12192000" cy="6858000"/>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ittlere Formatvorlag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22" d="100"/>
          <a:sy n="122" d="100"/>
        </p:scale>
        <p:origin x="96" y="2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4C2855-5BDB-479F-BA70-C7BF2F599D3A}"/>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7F22865-D488-4D16-BC54-EB58DCD4EC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C4DEAE4D-1529-4E38-8F14-3A727D757195}"/>
              </a:ext>
            </a:extLst>
          </p:cNvPr>
          <p:cNvSpPr>
            <a:spLocks noGrp="1"/>
          </p:cNvSpPr>
          <p:nvPr>
            <p:ph type="dt" sz="half" idx="10"/>
          </p:nvPr>
        </p:nvSpPr>
        <p:spPr/>
        <p:txBody>
          <a:bodyPr/>
          <a:lstStyle/>
          <a:p>
            <a:fld id="{0B72F0E1-3C5C-454C-9FDC-B9F76AF0976A}" type="datetimeFigureOut">
              <a:rPr lang="de-DE" smtClean="0"/>
              <a:t>07.01.2021</a:t>
            </a:fld>
            <a:endParaRPr lang="de-DE"/>
          </a:p>
        </p:txBody>
      </p:sp>
      <p:sp>
        <p:nvSpPr>
          <p:cNvPr id="5" name="Fußzeilenplatzhalter 4">
            <a:extLst>
              <a:ext uri="{FF2B5EF4-FFF2-40B4-BE49-F238E27FC236}">
                <a16:creationId xmlns:a16="http://schemas.microsoft.com/office/drawing/2014/main" id="{1D02BC0A-B944-4ED4-BAD3-0C103E9D300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0F75E55-CC34-4CC7-958C-279984418ADD}"/>
              </a:ext>
            </a:extLst>
          </p:cNvPr>
          <p:cNvSpPr>
            <a:spLocks noGrp="1"/>
          </p:cNvSpPr>
          <p:nvPr>
            <p:ph type="sldNum" sz="quarter" idx="12"/>
          </p:nvPr>
        </p:nvSpPr>
        <p:spPr/>
        <p:txBody>
          <a:bodyPr/>
          <a:lstStyle/>
          <a:p>
            <a:fld id="{296DB469-5AE2-44EC-B76F-E761D147375D}" type="slidenum">
              <a:rPr lang="de-DE" smtClean="0"/>
              <a:t>‹Nr.›</a:t>
            </a:fld>
            <a:endParaRPr lang="de-DE"/>
          </a:p>
        </p:txBody>
      </p:sp>
    </p:spTree>
    <p:extLst>
      <p:ext uri="{BB962C8B-B14F-4D97-AF65-F5344CB8AC3E}">
        <p14:creationId xmlns:p14="http://schemas.microsoft.com/office/powerpoint/2010/main" val="4285628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E7AA2E-508B-42AD-A6C4-1B0CDAD3F360}"/>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D90426DD-2540-4BFE-A43D-318E63EF07CD}"/>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CD0F0CB-C9FC-4EFC-BC79-694F2D49874A}"/>
              </a:ext>
            </a:extLst>
          </p:cNvPr>
          <p:cNvSpPr>
            <a:spLocks noGrp="1"/>
          </p:cNvSpPr>
          <p:nvPr>
            <p:ph type="dt" sz="half" idx="10"/>
          </p:nvPr>
        </p:nvSpPr>
        <p:spPr/>
        <p:txBody>
          <a:bodyPr/>
          <a:lstStyle/>
          <a:p>
            <a:fld id="{0B72F0E1-3C5C-454C-9FDC-B9F76AF0976A}" type="datetimeFigureOut">
              <a:rPr lang="de-DE" smtClean="0"/>
              <a:t>07.01.2021</a:t>
            </a:fld>
            <a:endParaRPr lang="de-DE"/>
          </a:p>
        </p:txBody>
      </p:sp>
      <p:sp>
        <p:nvSpPr>
          <p:cNvPr id="5" name="Fußzeilenplatzhalter 4">
            <a:extLst>
              <a:ext uri="{FF2B5EF4-FFF2-40B4-BE49-F238E27FC236}">
                <a16:creationId xmlns:a16="http://schemas.microsoft.com/office/drawing/2014/main" id="{E4D84B05-EF0E-4EEC-9B4E-8FD12E5875F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81084E2-8D7E-4739-9FB9-9DFB6E74CE05}"/>
              </a:ext>
            </a:extLst>
          </p:cNvPr>
          <p:cNvSpPr>
            <a:spLocks noGrp="1"/>
          </p:cNvSpPr>
          <p:nvPr>
            <p:ph type="sldNum" sz="quarter" idx="12"/>
          </p:nvPr>
        </p:nvSpPr>
        <p:spPr/>
        <p:txBody>
          <a:bodyPr/>
          <a:lstStyle/>
          <a:p>
            <a:fld id="{296DB469-5AE2-44EC-B76F-E761D147375D}" type="slidenum">
              <a:rPr lang="de-DE" smtClean="0"/>
              <a:t>‹Nr.›</a:t>
            </a:fld>
            <a:endParaRPr lang="de-DE"/>
          </a:p>
        </p:txBody>
      </p:sp>
    </p:spTree>
    <p:extLst>
      <p:ext uri="{BB962C8B-B14F-4D97-AF65-F5344CB8AC3E}">
        <p14:creationId xmlns:p14="http://schemas.microsoft.com/office/powerpoint/2010/main" val="1698769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2E0B4C1-12D8-43C2-9F9E-65DDAEE5EBA5}"/>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94492331-EC5A-4B6F-B270-FD13FD06FD40}"/>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CAEF8C-12F3-45AF-AEFB-941F648C175A}"/>
              </a:ext>
            </a:extLst>
          </p:cNvPr>
          <p:cNvSpPr>
            <a:spLocks noGrp="1"/>
          </p:cNvSpPr>
          <p:nvPr>
            <p:ph type="dt" sz="half" idx="10"/>
          </p:nvPr>
        </p:nvSpPr>
        <p:spPr/>
        <p:txBody>
          <a:bodyPr/>
          <a:lstStyle/>
          <a:p>
            <a:fld id="{0B72F0E1-3C5C-454C-9FDC-B9F76AF0976A}" type="datetimeFigureOut">
              <a:rPr lang="de-DE" smtClean="0"/>
              <a:t>07.01.2021</a:t>
            </a:fld>
            <a:endParaRPr lang="de-DE"/>
          </a:p>
        </p:txBody>
      </p:sp>
      <p:sp>
        <p:nvSpPr>
          <p:cNvPr id="5" name="Fußzeilenplatzhalter 4">
            <a:extLst>
              <a:ext uri="{FF2B5EF4-FFF2-40B4-BE49-F238E27FC236}">
                <a16:creationId xmlns:a16="http://schemas.microsoft.com/office/drawing/2014/main" id="{AFFF6447-4373-4698-A752-F606774E61E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9A0BDEA-BA42-45BC-93E3-E959B253C6DD}"/>
              </a:ext>
            </a:extLst>
          </p:cNvPr>
          <p:cNvSpPr>
            <a:spLocks noGrp="1"/>
          </p:cNvSpPr>
          <p:nvPr>
            <p:ph type="sldNum" sz="quarter" idx="12"/>
          </p:nvPr>
        </p:nvSpPr>
        <p:spPr/>
        <p:txBody>
          <a:bodyPr/>
          <a:lstStyle/>
          <a:p>
            <a:fld id="{296DB469-5AE2-44EC-B76F-E761D147375D}" type="slidenum">
              <a:rPr lang="de-DE" smtClean="0"/>
              <a:t>‹Nr.›</a:t>
            </a:fld>
            <a:endParaRPr lang="de-DE"/>
          </a:p>
        </p:txBody>
      </p:sp>
    </p:spTree>
    <p:extLst>
      <p:ext uri="{BB962C8B-B14F-4D97-AF65-F5344CB8AC3E}">
        <p14:creationId xmlns:p14="http://schemas.microsoft.com/office/powerpoint/2010/main" val="801696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CA358A-8EA9-4F4E-8D1C-9D92CDB80E2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5E2166D-944D-45EE-8B52-9D6CD89EEC8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C808903-C34C-450E-A5B2-7D783736D895}"/>
              </a:ext>
            </a:extLst>
          </p:cNvPr>
          <p:cNvSpPr>
            <a:spLocks noGrp="1"/>
          </p:cNvSpPr>
          <p:nvPr>
            <p:ph type="dt" sz="half" idx="10"/>
          </p:nvPr>
        </p:nvSpPr>
        <p:spPr/>
        <p:txBody>
          <a:bodyPr/>
          <a:lstStyle/>
          <a:p>
            <a:fld id="{0B72F0E1-3C5C-454C-9FDC-B9F76AF0976A}" type="datetimeFigureOut">
              <a:rPr lang="de-DE" smtClean="0"/>
              <a:t>07.01.2021</a:t>
            </a:fld>
            <a:endParaRPr lang="de-DE"/>
          </a:p>
        </p:txBody>
      </p:sp>
      <p:sp>
        <p:nvSpPr>
          <p:cNvPr id="5" name="Fußzeilenplatzhalter 4">
            <a:extLst>
              <a:ext uri="{FF2B5EF4-FFF2-40B4-BE49-F238E27FC236}">
                <a16:creationId xmlns:a16="http://schemas.microsoft.com/office/drawing/2014/main" id="{F4EB3D66-BC37-4FE2-9301-89DB232074A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2AFE053-6E37-4C20-8E68-22007FD78541}"/>
              </a:ext>
            </a:extLst>
          </p:cNvPr>
          <p:cNvSpPr>
            <a:spLocks noGrp="1"/>
          </p:cNvSpPr>
          <p:nvPr>
            <p:ph type="sldNum" sz="quarter" idx="12"/>
          </p:nvPr>
        </p:nvSpPr>
        <p:spPr/>
        <p:txBody>
          <a:bodyPr/>
          <a:lstStyle/>
          <a:p>
            <a:fld id="{296DB469-5AE2-44EC-B76F-E761D147375D}" type="slidenum">
              <a:rPr lang="de-DE" smtClean="0"/>
              <a:t>‹Nr.›</a:t>
            </a:fld>
            <a:endParaRPr lang="de-DE"/>
          </a:p>
        </p:txBody>
      </p:sp>
    </p:spTree>
    <p:extLst>
      <p:ext uri="{BB962C8B-B14F-4D97-AF65-F5344CB8AC3E}">
        <p14:creationId xmlns:p14="http://schemas.microsoft.com/office/powerpoint/2010/main" val="2119157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B67CD0-0BC7-4480-BC3A-A68B6AC75B1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AFBBC791-511A-419D-9F7D-97E40F3FD1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9FCCD77F-919E-4A91-9076-76EC6B5A4B40}"/>
              </a:ext>
            </a:extLst>
          </p:cNvPr>
          <p:cNvSpPr>
            <a:spLocks noGrp="1"/>
          </p:cNvSpPr>
          <p:nvPr>
            <p:ph type="dt" sz="half" idx="10"/>
          </p:nvPr>
        </p:nvSpPr>
        <p:spPr/>
        <p:txBody>
          <a:bodyPr/>
          <a:lstStyle/>
          <a:p>
            <a:fld id="{0B72F0E1-3C5C-454C-9FDC-B9F76AF0976A}" type="datetimeFigureOut">
              <a:rPr lang="de-DE" smtClean="0"/>
              <a:t>07.01.2021</a:t>
            </a:fld>
            <a:endParaRPr lang="de-DE"/>
          </a:p>
        </p:txBody>
      </p:sp>
      <p:sp>
        <p:nvSpPr>
          <p:cNvPr id="5" name="Fußzeilenplatzhalter 4">
            <a:extLst>
              <a:ext uri="{FF2B5EF4-FFF2-40B4-BE49-F238E27FC236}">
                <a16:creationId xmlns:a16="http://schemas.microsoft.com/office/drawing/2014/main" id="{A5CE045A-CA44-4DD0-B55D-648F65A771F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1E71859-02DF-46ED-8F9B-B3526B0FD5D5}"/>
              </a:ext>
            </a:extLst>
          </p:cNvPr>
          <p:cNvSpPr>
            <a:spLocks noGrp="1"/>
          </p:cNvSpPr>
          <p:nvPr>
            <p:ph type="sldNum" sz="quarter" idx="12"/>
          </p:nvPr>
        </p:nvSpPr>
        <p:spPr/>
        <p:txBody>
          <a:bodyPr/>
          <a:lstStyle/>
          <a:p>
            <a:fld id="{296DB469-5AE2-44EC-B76F-E761D147375D}" type="slidenum">
              <a:rPr lang="de-DE" smtClean="0"/>
              <a:t>‹Nr.›</a:t>
            </a:fld>
            <a:endParaRPr lang="de-DE"/>
          </a:p>
        </p:txBody>
      </p:sp>
    </p:spTree>
    <p:extLst>
      <p:ext uri="{BB962C8B-B14F-4D97-AF65-F5344CB8AC3E}">
        <p14:creationId xmlns:p14="http://schemas.microsoft.com/office/powerpoint/2010/main" val="3768045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3F28C5-D8D7-4A22-BA2F-865E38A505E6}"/>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2AFBA89-73B5-4038-9734-E4391180DF67}"/>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DC518F0-9393-480C-A1D3-4EFF99A392FC}"/>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DE2041F1-0859-46AD-8D4D-1B6C40AB483D}"/>
              </a:ext>
            </a:extLst>
          </p:cNvPr>
          <p:cNvSpPr>
            <a:spLocks noGrp="1"/>
          </p:cNvSpPr>
          <p:nvPr>
            <p:ph type="dt" sz="half" idx="10"/>
          </p:nvPr>
        </p:nvSpPr>
        <p:spPr/>
        <p:txBody>
          <a:bodyPr/>
          <a:lstStyle/>
          <a:p>
            <a:fld id="{0B72F0E1-3C5C-454C-9FDC-B9F76AF0976A}" type="datetimeFigureOut">
              <a:rPr lang="de-DE" smtClean="0"/>
              <a:t>07.01.2021</a:t>
            </a:fld>
            <a:endParaRPr lang="de-DE"/>
          </a:p>
        </p:txBody>
      </p:sp>
      <p:sp>
        <p:nvSpPr>
          <p:cNvPr id="6" name="Fußzeilenplatzhalter 5">
            <a:extLst>
              <a:ext uri="{FF2B5EF4-FFF2-40B4-BE49-F238E27FC236}">
                <a16:creationId xmlns:a16="http://schemas.microsoft.com/office/drawing/2014/main" id="{C3094CCF-3FD7-4D4D-BF91-FA4996F54C1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955FB61-90E1-41F7-A3F1-BA5A2F46D9CB}"/>
              </a:ext>
            </a:extLst>
          </p:cNvPr>
          <p:cNvSpPr>
            <a:spLocks noGrp="1"/>
          </p:cNvSpPr>
          <p:nvPr>
            <p:ph type="sldNum" sz="quarter" idx="12"/>
          </p:nvPr>
        </p:nvSpPr>
        <p:spPr/>
        <p:txBody>
          <a:bodyPr/>
          <a:lstStyle/>
          <a:p>
            <a:fld id="{296DB469-5AE2-44EC-B76F-E761D147375D}" type="slidenum">
              <a:rPr lang="de-DE" smtClean="0"/>
              <a:t>‹Nr.›</a:t>
            </a:fld>
            <a:endParaRPr lang="de-DE"/>
          </a:p>
        </p:txBody>
      </p:sp>
    </p:spTree>
    <p:extLst>
      <p:ext uri="{BB962C8B-B14F-4D97-AF65-F5344CB8AC3E}">
        <p14:creationId xmlns:p14="http://schemas.microsoft.com/office/powerpoint/2010/main" val="2654482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A913C8-E376-44CB-A7BE-387DF411FC91}"/>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237EA4EC-6FDB-4E10-8C13-1604AA3A84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321CD1C0-DAC7-4283-B346-D914E6666DF1}"/>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7DC82F66-1FDA-4CE8-AE0E-7362EC5E33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7A37350D-6254-44E4-A6ED-8D86A463E0BD}"/>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3D561733-BB55-40C2-B600-D0CB1E4CBEB0}"/>
              </a:ext>
            </a:extLst>
          </p:cNvPr>
          <p:cNvSpPr>
            <a:spLocks noGrp="1"/>
          </p:cNvSpPr>
          <p:nvPr>
            <p:ph type="dt" sz="half" idx="10"/>
          </p:nvPr>
        </p:nvSpPr>
        <p:spPr/>
        <p:txBody>
          <a:bodyPr/>
          <a:lstStyle/>
          <a:p>
            <a:fld id="{0B72F0E1-3C5C-454C-9FDC-B9F76AF0976A}" type="datetimeFigureOut">
              <a:rPr lang="de-DE" smtClean="0"/>
              <a:t>07.01.2021</a:t>
            </a:fld>
            <a:endParaRPr lang="de-DE"/>
          </a:p>
        </p:txBody>
      </p:sp>
      <p:sp>
        <p:nvSpPr>
          <p:cNvPr id="8" name="Fußzeilenplatzhalter 7">
            <a:extLst>
              <a:ext uri="{FF2B5EF4-FFF2-40B4-BE49-F238E27FC236}">
                <a16:creationId xmlns:a16="http://schemas.microsoft.com/office/drawing/2014/main" id="{05AF1122-3596-4822-A337-F5BDA6116A5C}"/>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37413FF6-5EB8-4C12-8327-DF8F47503047}"/>
              </a:ext>
            </a:extLst>
          </p:cNvPr>
          <p:cNvSpPr>
            <a:spLocks noGrp="1"/>
          </p:cNvSpPr>
          <p:nvPr>
            <p:ph type="sldNum" sz="quarter" idx="12"/>
          </p:nvPr>
        </p:nvSpPr>
        <p:spPr/>
        <p:txBody>
          <a:bodyPr/>
          <a:lstStyle/>
          <a:p>
            <a:fld id="{296DB469-5AE2-44EC-B76F-E761D147375D}" type="slidenum">
              <a:rPr lang="de-DE" smtClean="0"/>
              <a:t>‹Nr.›</a:t>
            </a:fld>
            <a:endParaRPr lang="de-DE"/>
          </a:p>
        </p:txBody>
      </p:sp>
    </p:spTree>
    <p:extLst>
      <p:ext uri="{BB962C8B-B14F-4D97-AF65-F5344CB8AC3E}">
        <p14:creationId xmlns:p14="http://schemas.microsoft.com/office/powerpoint/2010/main" val="809446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450B2C-7F25-4698-9F85-845F129D7F41}"/>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568049C2-DCE2-4FAA-9EC3-5D84673404D9}"/>
              </a:ext>
            </a:extLst>
          </p:cNvPr>
          <p:cNvSpPr>
            <a:spLocks noGrp="1"/>
          </p:cNvSpPr>
          <p:nvPr>
            <p:ph type="dt" sz="half" idx="10"/>
          </p:nvPr>
        </p:nvSpPr>
        <p:spPr/>
        <p:txBody>
          <a:bodyPr/>
          <a:lstStyle/>
          <a:p>
            <a:fld id="{0B72F0E1-3C5C-454C-9FDC-B9F76AF0976A}" type="datetimeFigureOut">
              <a:rPr lang="de-DE" smtClean="0"/>
              <a:t>07.01.2021</a:t>
            </a:fld>
            <a:endParaRPr lang="de-DE"/>
          </a:p>
        </p:txBody>
      </p:sp>
      <p:sp>
        <p:nvSpPr>
          <p:cNvPr id="4" name="Fußzeilenplatzhalter 3">
            <a:extLst>
              <a:ext uri="{FF2B5EF4-FFF2-40B4-BE49-F238E27FC236}">
                <a16:creationId xmlns:a16="http://schemas.microsoft.com/office/drawing/2014/main" id="{A59B6F18-65F5-4E9E-86E5-A48F6B19A842}"/>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07CE6871-3909-4386-AEB8-962065CDF43D}"/>
              </a:ext>
            </a:extLst>
          </p:cNvPr>
          <p:cNvSpPr>
            <a:spLocks noGrp="1"/>
          </p:cNvSpPr>
          <p:nvPr>
            <p:ph type="sldNum" sz="quarter" idx="12"/>
          </p:nvPr>
        </p:nvSpPr>
        <p:spPr/>
        <p:txBody>
          <a:bodyPr/>
          <a:lstStyle/>
          <a:p>
            <a:fld id="{296DB469-5AE2-44EC-B76F-E761D147375D}" type="slidenum">
              <a:rPr lang="de-DE" smtClean="0"/>
              <a:t>‹Nr.›</a:t>
            </a:fld>
            <a:endParaRPr lang="de-DE"/>
          </a:p>
        </p:txBody>
      </p:sp>
    </p:spTree>
    <p:extLst>
      <p:ext uri="{BB962C8B-B14F-4D97-AF65-F5344CB8AC3E}">
        <p14:creationId xmlns:p14="http://schemas.microsoft.com/office/powerpoint/2010/main" val="2333588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38038F2-4614-4C06-ACB7-3923D48E6385}"/>
              </a:ext>
            </a:extLst>
          </p:cNvPr>
          <p:cNvSpPr>
            <a:spLocks noGrp="1"/>
          </p:cNvSpPr>
          <p:nvPr>
            <p:ph type="dt" sz="half" idx="10"/>
          </p:nvPr>
        </p:nvSpPr>
        <p:spPr/>
        <p:txBody>
          <a:bodyPr/>
          <a:lstStyle/>
          <a:p>
            <a:fld id="{0B72F0E1-3C5C-454C-9FDC-B9F76AF0976A}" type="datetimeFigureOut">
              <a:rPr lang="de-DE" smtClean="0"/>
              <a:t>07.01.2021</a:t>
            </a:fld>
            <a:endParaRPr lang="de-DE"/>
          </a:p>
        </p:txBody>
      </p:sp>
      <p:sp>
        <p:nvSpPr>
          <p:cNvPr id="3" name="Fußzeilenplatzhalter 2">
            <a:extLst>
              <a:ext uri="{FF2B5EF4-FFF2-40B4-BE49-F238E27FC236}">
                <a16:creationId xmlns:a16="http://schemas.microsoft.com/office/drawing/2014/main" id="{A5CF7F61-DF7E-4826-AB84-AB12F0AB1AD9}"/>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13496F2E-1B57-48C4-9018-CAD3601FAAC7}"/>
              </a:ext>
            </a:extLst>
          </p:cNvPr>
          <p:cNvSpPr>
            <a:spLocks noGrp="1"/>
          </p:cNvSpPr>
          <p:nvPr>
            <p:ph type="sldNum" sz="quarter" idx="12"/>
          </p:nvPr>
        </p:nvSpPr>
        <p:spPr/>
        <p:txBody>
          <a:bodyPr/>
          <a:lstStyle/>
          <a:p>
            <a:fld id="{296DB469-5AE2-44EC-B76F-E761D147375D}" type="slidenum">
              <a:rPr lang="de-DE" smtClean="0"/>
              <a:t>‹Nr.›</a:t>
            </a:fld>
            <a:endParaRPr lang="de-DE"/>
          </a:p>
        </p:txBody>
      </p:sp>
    </p:spTree>
    <p:extLst>
      <p:ext uri="{BB962C8B-B14F-4D97-AF65-F5344CB8AC3E}">
        <p14:creationId xmlns:p14="http://schemas.microsoft.com/office/powerpoint/2010/main" val="4171005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D3D3BF-77E3-4407-AD15-80AB1A6DA14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0BCD9690-0ABC-4B8E-AB40-4DB3A14732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67C2CF23-89AE-4F2C-8A9E-59835869D1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4538F27-524B-4C1A-A034-7F73E640713E}"/>
              </a:ext>
            </a:extLst>
          </p:cNvPr>
          <p:cNvSpPr>
            <a:spLocks noGrp="1"/>
          </p:cNvSpPr>
          <p:nvPr>
            <p:ph type="dt" sz="half" idx="10"/>
          </p:nvPr>
        </p:nvSpPr>
        <p:spPr/>
        <p:txBody>
          <a:bodyPr/>
          <a:lstStyle/>
          <a:p>
            <a:fld id="{0B72F0E1-3C5C-454C-9FDC-B9F76AF0976A}" type="datetimeFigureOut">
              <a:rPr lang="de-DE" smtClean="0"/>
              <a:t>07.01.2021</a:t>
            </a:fld>
            <a:endParaRPr lang="de-DE"/>
          </a:p>
        </p:txBody>
      </p:sp>
      <p:sp>
        <p:nvSpPr>
          <p:cNvPr id="6" name="Fußzeilenplatzhalter 5">
            <a:extLst>
              <a:ext uri="{FF2B5EF4-FFF2-40B4-BE49-F238E27FC236}">
                <a16:creationId xmlns:a16="http://schemas.microsoft.com/office/drawing/2014/main" id="{5C699601-25F1-437E-A0D9-3B3F0BB4454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FE6A212-ABDF-442E-B3CD-857609C4E315}"/>
              </a:ext>
            </a:extLst>
          </p:cNvPr>
          <p:cNvSpPr>
            <a:spLocks noGrp="1"/>
          </p:cNvSpPr>
          <p:nvPr>
            <p:ph type="sldNum" sz="quarter" idx="12"/>
          </p:nvPr>
        </p:nvSpPr>
        <p:spPr/>
        <p:txBody>
          <a:bodyPr/>
          <a:lstStyle/>
          <a:p>
            <a:fld id="{296DB469-5AE2-44EC-B76F-E761D147375D}" type="slidenum">
              <a:rPr lang="de-DE" smtClean="0"/>
              <a:t>‹Nr.›</a:t>
            </a:fld>
            <a:endParaRPr lang="de-DE"/>
          </a:p>
        </p:txBody>
      </p:sp>
    </p:spTree>
    <p:extLst>
      <p:ext uri="{BB962C8B-B14F-4D97-AF65-F5344CB8AC3E}">
        <p14:creationId xmlns:p14="http://schemas.microsoft.com/office/powerpoint/2010/main" val="2261211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B6B329-659B-4BE6-A8A0-C06EC2055FE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2F73FDD1-006C-4FA0-A931-807CABFF0F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67248ED9-A379-4337-B144-91607E15AA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D627119-B406-47F5-BB62-5D6ADA9D112D}"/>
              </a:ext>
            </a:extLst>
          </p:cNvPr>
          <p:cNvSpPr>
            <a:spLocks noGrp="1"/>
          </p:cNvSpPr>
          <p:nvPr>
            <p:ph type="dt" sz="half" idx="10"/>
          </p:nvPr>
        </p:nvSpPr>
        <p:spPr/>
        <p:txBody>
          <a:bodyPr/>
          <a:lstStyle/>
          <a:p>
            <a:fld id="{0B72F0E1-3C5C-454C-9FDC-B9F76AF0976A}" type="datetimeFigureOut">
              <a:rPr lang="de-DE" smtClean="0"/>
              <a:t>07.01.2021</a:t>
            </a:fld>
            <a:endParaRPr lang="de-DE"/>
          </a:p>
        </p:txBody>
      </p:sp>
      <p:sp>
        <p:nvSpPr>
          <p:cNvPr id="6" name="Fußzeilenplatzhalter 5">
            <a:extLst>
              <a:ext uri="{FF2B5EF4-FFF2-40B4-BE49-F238E27FC236}">
                <a16:creationId xmlns:a16="http://schemas.microsoft.com/office/drawing/2014/main" id="{281FFA6F-7902-4A66-944A-BADA552B177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276560D-9E5E-4AF6-AEDA-DA7C429F97F2}"/>
              </a:ext>
            </a:extLst>
          </p:cNvPr>
          <p:cNvSpPr>
            <a:spLocks noGrp="1"/>
          </p:cNvSpPr>
          <p:nvPr>
            <p:ph type="sldNum" sz="quarter" idx="12"/>
          </p:nvPr>
        </p:nvSpPr>
        <p:spPr/>
        <p:txBody>
          <a:bodyPr/>
          <a:lstStyle/>
          <a:p>
            <a:fld id="{296DB469-5AE2-44EC-B76F-E761D147375D}" type="slidenum">
              <a:rPr lang="de-DE" smtClean="0"/>
              <a:t>‹Nr.›</a:t>
            </a:fld>
            <a:endParaRPr lang="de-DE"/>
          </a:p>
        </p:txBody>
      </p:sp>
    </p:spTree>
    <p:extLst>
      <p:ext uri="{BB962C8B-B14F-4D97-AF65-F5344CB8AC3E}">
        <p14:creationId xmlns:p14="http://schemas.microsoft.com/office/powerpoint/2010/main" val="52323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4D9BE82D-01A1-44DE-AEC7-DB2FBE5DD1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B587759-CD17-484B-9EDE-5872A5FE14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E12A43A-64F3-4A79-AAB4-F9DA54C4C3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72F0E1-3C5C-454C-9FDC-B9F76AF0976A}" type="datetimeFigureOut">
              <a:rPr lang="de-DE" smtClean="0"/>
              <a:t>07.01.2021</a:t>
            </a:fld>
            <a:endParaRPr lang="de-DE"/>
          </a:p>
        </p:txBody>
      </p:sp>
      <p:sp>
        <p:nvSpPr>
          <p:cNvPr id="5" name="Fußzeilenplatzhalter 4">
            <a:extLst>
              <a:ext uri="{FF2B5EF4-FFF2-40B4-BE49-F238E27FC236}">
                <a16:creationId xmlns:a16="http://schemas.microsoft.com/office/drawing/2014/main" id="{64524839-8603-41B8-B200-E2BFF94443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1B0C37-71E7-449F-A2C0-3AFB38BDDB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6DB469-5AE2-44EC-B76F-E761D147375D}" type="slidenum">
              <a:rPr lang="de-DE" smtClean="0"/>
              <a:t>‹Nr.›</a:t>
            </a:fld>
            <a:endParaRPr lang="de-DE"/>
          </a:p>
        </p:txBody>
      </p:sp>
    </p:spTree>
    <p:extLst>
      <p:ext uri="{BB962C8B-B14F-4D97-AF65-F5344CB8AC3E}">
        <p14:creationId xmlns:p14="http://schemas.microsoft.com/office/powerpoint/2010/main" val="1102567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1D8D45-91F2-48F6-B95E-3961074DE281}"/>
              </a:ext>
            </a:extLst>
          </p:cNvPr>
          <p:cNvSpPr>
            <a:spLocks noGrp="1"/>
          </p:cNvSpPr>
          <p:nvPr>
            <p:ph type="ctrTitle"/>
          </p:nvPr>
        </p:nvSpPr>
        <p:spPr/>
        <p:txBody>
          <a:bodyPr>
            <a:normAutofit/>
          </a:bodyPr>
          <a:lstStyle/>
          <a:p>
            <a:r>
              <a:rPr lang="de-DE" sz="11100" dirty="0">
                <a:solidFill>
                  <a:srgbClr val="FF0000"/>
                </a:solidFill>
              </a:rPr>
              <a:t>B</a:t>
            </a:r>
            <a:r>
              <a:rPr lang="de-DE" sz="11100" dirty="0">
                <a:solidFill>
                  <a:srgbClr val="00B0F0"/>
                </a:solidFill>
              </a:rPr>
              <a:t>U</a:t>
            </a:r>
            <a:r>
              <a:rPr lang="de-DE" sz="11100" dirty="0">
                <a:solidFill>
                  <a:srgbClr val="00B050"/>
                </a:solidFill>
              </a:rPr>
              <a:t>G</a:t>
            </a:r>
            <a:r>
              <a:rPr lang="de-DE" sz="11100" dirty="0">
                <a:highlight>
                  <a:srgbClr val="FFFF00"/>
                </a:highlight>
              </a:rPr>
              <a:t>A</a:t>
            </a:r>
            <a:r>
              <a:rPr lang="de-DE" sz="11100" dirty="0"/>
              <a:t> 2029</a:t>
            </a:r>
          </a:p>
        </p:txBody>
      </p:sp>
      <p:sp>
        <p:nvSpPr>
          <p:cNvPr id="3" name="Untertitel 2">
            <a:extLst>
              <a:ext uri="{FF2B5EF4-FFF2-40B4-BE49-F238E27FC236}">
                <a16:creationId xmlns:a16="http://schemas.microsoft.com/office/drawing/2014/main" id="{A3D5C4F7-61EE-4EBF-B008-F9097AE56305}"/>
              </a:ext>
            </a:extLst>
          </p:cNvPr>
          <p:cNvSpPr>
            <a:spLocks noGrp="1"/>
          </p:cNvSpPr>
          <p:nvPr>
            <p:ph type="subTitle" idx="1"/>
          </p:nvPr>
        </p:nvSpPr>
        <p:spPr/>
        <p:txBody>
          <a:bodyPr/>
          <a:lstStyle/>
          <a:p>
            <a:r>
              <a:rPr lang="de-DE" sz="4400"/>
              <a:t>Prioritätenliste </a:t>
            </a:r>
            <a:r>
              <a:rPr lang="de-DE" sz="4400" dirty="0"/>
              <a:t>2</a:t>
            </a:r>
          </a:p>
          <a:p>
            <a:r>
              <a:rPr lang="de-DE" sz="4400" dirty="0"/>
              <a:t>Zusammenfassung aller Ideen</a:t>
            </a:r>
          </a:p>
          <a:p>
            <a:endParaRPr lang="de-DE" dirty="0"/>
          </a:p>
        </p:txBody>
      </p:sp>
    </p:spTree>
    <p:extLst>
      <p:ext uri="{BB962C8B-B14F-4D97-AF65-F5344CB8AC3E}">
        <p14:creationId xmlns:p14="http://schemas.microsoft.com/office/powerpoint/2010/main" val="2599069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2">
            <a:extLst>
              <a:ext uri="{FF2B5EF4-FFF2-40B4-BE49-F238E27FC236}">
                <a16:creationId xmlns:a16="http://schemas.microsoft.com/office/drawing/2014/main" id="{51586355-011E-44A8-A14B-247859AB3CFA}"/>
              </a:ext>
            </a:extLst>
          </p:cNvPr>
          <p:cNvGraphicFramePr>
            <a:graphicFrameLocks noGrp="1"/>
          </p:cNvGraphicFramePr>
          <p:nvPr>
            <p:extLst>
              <p:ext uri="{D42A27DB-BD31-4B8C-83A1-F6EECF244321}">
                <p14:modId xmlns:p14="http://schemas.microsoft.com/office/powerpoint/2010/main" val="1893555862"/>
              </p:ext>
            </p:extLst>
          </p:nvPr>
        </p:nvGraphicFramePr>
        <p:xfrm>
          <a:off x="654341" y="244929"/>
          <a:ext cx="10791988" cy="6416515"/>
        </p:xfrm>
        <a:graphic>
          <a:graphicData uri="http://schemas.openxmlformats.org/drawingml/2006/table">
            <a:tbl>
              <a:tblPr firstRow="1" bandRow="1">
                <a:tableStyleId>{5C22544A-7EE6-4342-B048-85BDC9FD1C3A}</a:tableStyleId>
              </a:tblPr>
              <a:tblGrid>
                <a:gridCol w="728706">
                  <a:extLst>
                    <a:ext uri="{9D8B030D-6E8A-4147-A177-3AD203B41FA5}">
                      <a16:colId xmlns:a16="http://schemas.microsoft.com/office/drawing/2014/main" val="650633165"/>
                    </a:ext>
                  </a:extLst>
                </a:gridCol>
                <a:gridCol w="2813972">
                  <a:extLst>
                    <a:ext uri="{9D8B030D-6E8A-4147-A177-3AD203B41FA5}">
                      <a16:colId xmlns:a16="http://schemas.microsoft.com/office/drawing/2014/main" val="2189140076"/>
                    </a:ext>
                  </a:extLst>
                </a:gridCol>
                <a:gridCol w="4457124">
                  <a:extLst>
                    <a:ext uri="{9D8B030D-6E8A-4147-A177-3AD203B41FA5}">
                      <a16:colId xmlns:a16="http://schemas.microsoft.com/office/drawing/2014/main" val="4290996128"/>
                    </a:ext>
                  </a:extLst>
                </a:gridCol>
                <a:gridCol w="633788">
                  <a:extLst>
                    <a:ext uri="{9D8B030D-6E8A-4147-A177-3AD203B41FA5}">
                      <a16:colId xmlns:a16="http://schemas.microsoft.com/office/drawing/2014/main" val="1214372715"/>
                    </a:ext>
                  </a:extLst>
                </a:gridCol>
                <a:gridCol w="2158398">
                  <a:extLst>
                    <a:ext uri="{9D8B030D-6E8A-4147-A177-3AD203B41FA5}">
                      <a16:colId xmlns:a16="http://schemas.microsoft.com/office/drawing/2014/main" val="20004"/>
                    </a:ext>
                  </a:extLst>
                </a:gridCol>
              </a:tblGrid>
              <a:tr h="686412">
                <a:tc>
                  <a:txBody>
                    <a:bodyPr/>
                    <a:lstStyle/>
                    <a:p>
                      <a:endParaRPr lang="de-DE" dirty="0"/>
                    </a:p>
                  </a:txBody>
                  <a:tcPr/>
                </a:tc>
                <a:tc>
                  <a:txBody>
                    <a:bodyPr/>
                    <a:lstStyle/>
                    <a:p>
                      <a:endParaRPr lang="de-DE"/>
                    </a:p>
                  </a:txBody>
                  <a:tcPr/>
                </a:tc>
                <a:tc>
                  <a:txBody>
                    <a:bodyPr/>
                    <a:lstStyle/>
                    <a:p>
                      <a:endParaRPr lang="de-DE"/>
                    </a:p>
                  </a:txBody>
                  <a:tcPr/>
                </a:tc>
                <a:tc>
                  <a:txBody>
                    <a:bodyPr/>
                    <a:lstStyle/>
                    <a:p>
                      <a:endParaRPr lang="de-DE" dirty="0"/>
                    </a:p>
                  </a:txBody>
                  <a:tcPr/>
                </a:tc>
                <a:tc>
                  <a:txBody>
                    <a:bodyPr/>
                    <a:lstStyle/>
                    <a:p>
                      <a:endParaRPr lang="de-DE" dirty="0"/>
                    </a:p>
                  </a:txBody>
                  <a:tcPr/>
                </a:tc>
                <a:extLst>
                  <a:ext uri="{0D108BD9-81ED-4DB2-BD59-A6C34878D82A}">
                    <a16:rowId xmlns:a16="http://schemas.microsoft.com/office/drawing/2014/main" val="1664584419"/>
                  </a:ext>
                </a:extLst>
              </a:tr>
              <a:tr h="971670">
                <a:tc>
                  <a:txBody>
                    <a:bodyPr/>
                    <a:lstStyle/>
                    <a:p>
                      <a:pPr>
                        <a:spcAft>
                          <a:spcPts val="0"/>
                        </a:spcAft>
                      </a:pPr>
                      <a:r>
                        <a:rPr lang="de-DE" sz="1200" b="1" strike="noStrike" dirty="0">
                          <a:solidFill>
                            <a:schemeClr val="tx1"/>
                          </a:solidFill>
                          <a:effectLst/>
                          <a:latin typeface="+mn-lt"/>
                          <a:ea typeface="Calibri" panose="020F0502020204030204" pitchFamily="34" charset="0"/>
                          <a:cs typeface="Times New Roman" panose="02020603050405020304" pitchFamily="18" charset="0"/>
                        </a:rPr>
                        <a:t>52.</a:t>
                      </a:r>
                    </a:p>
                  </a:txBody>
                  <a:tcPr marL="68580" marR="68580" marT="0" marB="0"/>
                </a:tc>
                <a:tc>
                  <a:txBody>
                    <a:bodyPr/>
                    <a:lstStyle/>
                    <a:p>
                      <a:pPr>
                        <a:spcAft>
                          <a:spcPts val="0"/>
                        </a:spcAft>
                      </a:pPr>
                      <a:r>
                        <a:rPr lang="de-DE" sz="1200" b="1" strike="noStrike" dirty="0">
                          <a:solidFill>
                            <a:schemeClr val="tx1"/>
                          </a:solidFill>
                          <a:effectLst/>
                          <a:latin typeface="+mn-lt"/>
                          <a:ea typeface="Calibri" panose="020F0502020204030204" pitchFamily="34" charset="0"/>
                          <a:cs typeface="Times New Roman" panose="02020603050405020304" pitchFamily="18" charset="0"/>
                        </a:rPr>
                        <a:t>Radweg von</a:t>
                      </a:r>
                      <a:r>
                        <a:rPr lang="de-DE" sz="1200" b="1" strike="noStrike" baseline="0" dirty="0">
                          <a:solidFill>
                            <a:schemeClr val="tx1"/>
                          </a:solidFill>
                          <a:effectLst/>
                          <a:latin typeface="+mn-lt"/>
                          <a:ea typeface="Calibri" panose="020F0502020204030204" pitchFamily="34" charset="0"/>
                          <a:cs typeface="Times New Roman" panose="02020603050405020304" pitchFamily="18" charset="0"/>
                        </a:rPr>
                        <a:t> Rüdesheim nach Presberg und weiterführend nach Lorch</a:t>
                      </a:r>
                      <a:endParaRPr lang="de-DE" sz="1200" b="1" strike="noStrike"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de-DE" sz="1200" b="0" i="0" u="none" strike="noStrike" kern="1200" baseline="0" dirty="0">
                          <a:solidFill>
                            <a:schemeClr val="dk1"/>
                          </a:solidFill>
                          <a:latin typeface="+mn-lt"/>
                          <a:ea typeface="+mn-ea"/>
                          <a:cs typeface="+mn-cs"/>
                        </a:rPr>
                        <a:t>Vorschlag von R. Nickel WIR: Radweg von Rüdesheim nach Presberg und weiterführend nach Lorch. Durch das immer höhere Aufkommen der </a:t>
                      </a:r>
                      <a:r>
                        <a:rPr lang="de-DE" sz="1200" b="0" i="0" u="none" strike="noStrike" kern="1200" baseline="0" dirty="0" err="1">
                          <a:solidFill>
                            <a:schemeClr val="dk1"/>
                          </a:solidFill>
                          <a:latin typeface="+mn-lt"/>
                          <a:ea typeface="+mn-ea"/>
                          <a:cs typeface="+mn-cs"/>
                        </a:rPr>
                        <a:t>eBikes</a:t>
                      </a:r>
                      <a:r>
                        <a:rPr lang="de-DE" sz="1200" b="0" i="0" u="none" strike="noStrike" kern="1200" baseline="0" dirty="0">
                          <a:solidFill>
                            <a:schemeClr val="dk1"/>
                          </a:solidFill>
                          <a:latin typeface="+mn-lt"/>
                          <a:ea typeface="+mn-ea"/>
                          <a:cs typeface="+mn-cs"/>
                        </a:rPr>
                        <a:t> wird Presberg tatsächlich immer mehr zum Ausflugsziel. War bisher Presberg bisher nur den sportlich ambitionierten Radfahrern ein Begriff, wird der </a:t>
                      </a:r>
                      <a:r>
                        <a:rPr lang="de-DE" sz="1200" b="0" i="0" u="none" strike="noStrike" kern="1200" baseline="0" dirty="0" err="1">
                          <a:solidFill>
                            <a:schemeClr val="dk1"/>
                          </a:solidFill>
                          <a:latin typeface="+mn-lt"/>
                          <a:ea typeface="+mn-ea"/>
                          <a:cs typeface="+mn-cs"/>
                        </a:rPr>
                        <a:t>Höhenort</a:t>
                      </a:r>
                      <a:r>
                        <a:rPr lang="de-DE" sz="1200" b="0" i="0" u="none" strike="noStrike" kern="1200" baseline="0" dirty="0">
                          <a:solidFill>
                            <a:schemeClr val="dk1"/>
                          </a:solidFill>
                          <a:latin typeface="+mn-lt"/>
                          <a:ea typeface="+mn-ea"/>
                          <a:cs typeface="+mn-cs"/>
                        </a:rPr>
                        <a:t> Presberg zunehmend Ziel für „</a:t>
                      </a:r>
                      <a:r>
                        <a:rPr lang="de-DE" sz="1200" b="0" i="0" u="none" strike="noStrike" kern="1200" baseline="0" dirty="0" err="1">
                          <a:solidFill>
                            <a:schemeClr val="dk1"/>
                          </a:solidFill>
                          <a:latin typeface="+mn-lt"/>
                          <a:ea typeface="+mn-ea"/>
                          <a:cs typeface="+mn-cs"/>
                        </a:rPr>
                        <a:t>eRadler</a:t>
                      </a:r>
                      <a:r>
                        <a:rPr lang="de-DE" sz="1200" b="0" i="0" u="none" strike="noStrike" kern="1200" baseline="0" dirty="0">
                          <a:solidFill>
                            <a:schemeClr val="dk1"/>
                          </a:solidFill>
                          <a:latin typeface="+mn-lt"/>
                          <a:ea typeface="+mn-ea"/>
                          <a:cs typeface="+mn-cs"/>
                        </a:rPr>
                        <a:t>“ und Familienausflüge. Eine Ladestation für </a:t>
                      </a:r>
                      <a:r>
                        <a:rPr lang="de-DE" sz="1200" b="0" i="0" u="none" strike="noStrike" kern="1200" baseline="0" dirty="0" err="1">
                          <a:solidFill>
                            <a:schemeClr val="dk1"/>
                          </a:solidFill>
                          <a:latin typeface="+mn-lt"/>
                          <a:ea typeface="+mn-ea"/>
                          <a:cs typeface="+mn-cs"/>
                        </a:rPr>
                        <a:t>eBikes</a:t>
                      </a:r>
                      <a:r>
                        <a:rPr lang="de-DE" sz="1200" b="0" i="0" u="none" strike="noStrike" kern="1200" baseline="0" dirty="0">
                          <a:solidFill>
                            <a:schemeClr val="dk1"/>
                          </a:solidFill>
                          <a:latin typeface="+mn-lt"/>
                          <a:ea typeface="+mn-ea"/>
                          <a:cs typeface="+mn-cs"/>
                        </a:rPr>
                        <a:t> am Bürgerhaus in Presberg sollte keinesfalls fehlen. </a:t>
                      </a:r>
                    </a:p>
                  </a:txBody>
                  <a:tcPr marL="68580" marR="68580" marT="0" marB="0"/>
                </a:tc>
                <a:tc>
                  <a:txBody>
                    <a:bodyPr/>
                    <a:lstStyle/>
                    <a:p>
                      <a:pPr>
                        <a:spcAft>
                          <a:spcPts val="0"/>
                        </a:spcAft>
                      </a:pPr>
                      <a:endParaRPr lang="de-DE" sz="1200" b="1" strike="noStrike"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1519103"/>
                  </a:ext>
                </a:extLst>
              </a:tr>
              <a:tr h="1157083">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53.</a:t>
                      </a:r>
                    </a:p>
                  </a:txBody>
                  <a:tcPr marL="68580" marR="68580" marT="0" marB="0"/>
                </a:tc>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Friedhof Presberg</a:t>
                      </a:r>
                    </a:p>
                  </a:txBody>
                  <a:tcPr marL="68580" marR="68580" marT="0" marB="0"/>
                </a:tc>
                <a:tc>
                  <a:txBody>
                    <a:bodyPr/>
                    <a:lstStyle/>
                    <a:p>
                      <a:r>
                        <a:rPr lang="de-DE" sz="1200" b="0" i="0" u="none" strike="noStrike" kern="1200" baseline="0" dirty="0">
                          <a:solidFill>
                            <a:schemeClr val="dk1"/>
                          </a:solidFill>
                          <a:latin typeface="+mn-lt"/>
                          <a:ea typeface="+mn-ea"/>
                          <a:cs typeface="+mn-cs"/>
                        </a:rPr>
                        <a:t>Vorstellung alternativer Bestattungsformen: Baumbestattung, „Memoriam-Garten“. In diesem Zuge könnte der bereits gefasste Beschluss der </a:t>
                      </a:r>
                      <a:r>
                        <a:rPr lang="de-DE" sz="1200" b="0" i="0" u="none" strike="noStrike" kern="1200" baseline="0" dirty="0" err="1">
                          <a:solidFill>
                            <a:schemeClr val="dk1"/>
                          </a:solidFill>
                          <a:latin typeface="+mn-lt"/>
                          <a:ea typeface="+mn-ea"/>
                          <a:cs typeface="+mn-cs"/>
                        </a:rPr>
                        <a:t>StV</a:t>
                      </a:r>
                      <a:r>
                        <a:rPr lang="de-DE" sz="1200" b="0" i="0" u="none" strike="noStrike" kern="1200" baseline="0" dirty="0">
                          <a:solidFill>
                            <a:schemeClr val="dk1"/>
                          </a:solidFill>
                          <a:latin typeface="+mn-lt"/>
                          <a:ea typeface="+mn-ea"/>
                          <a:cs typeface="+mn-cs"/>
                        </a:rPr>
                        <a:t> dazu umgesetzt werden und das Presberger Thema der Parkplätze könnte in diesem Zusammenhang angegangen werden. </a:t>
                      </a:r>
                    </a:p>
                    <a:p>
                      <a:pPr>
                        <a:spcAft>
                          <a:spcPts val="0"/>
                        </a:spcAft>
                      </a:pPr>
                      <a:endPar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2261000"/>
                  </a:ext>
                </a:extLst>
              </a:tr>
              <a:tr h="285138">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54.</a:t>
                      </a:r>
                    </a:p>
                  </a:txBody>
                  <a:tcPr marL="68580" marR="68580" marT="0" marB="0"/>
                </a:tc>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Ausbau Leinpfad</a:t>
                      </a:r>
                    </a:p>
                  </a:txBody>
                  <a:tcPr marL="68580" marR="68580" marT="0" marB="0"/>
                </a:tc>
                <a:tc>
                  <a:txBody>
                    <a:bodyPr/>
                    <a:lstStyle/>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Vom Adlerturm – bis zum</a:t>
                      </a:r>
                      <a:r>
                        <a:rPr lang="de-DE" sz="1200" b="0" strike="sng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Radwegs nach Assmannshausen</a:t>
                      </a:r>
                      <a:endPar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PRIO 1</a:t>
                      </a:r>
                    </a:p>
                  </a:txBody>
                  <a:tcPr marL="68580" marR="68580" marT="0" marB="0"/>
                </a:tc>
                <a:extLst>
                  <a:ext uri="{0D108BD9-81ED-4DB2-BD59-A6C34878D82A}">
                    <a16:rowId xmlns:a16="http://schemas.microsoft.com/office/drawing/2014/main" val="2404267892"/>
                  </a:ext>
                </a:extLst>
              </a:tr>
              <a:tr h="335408">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55.</a:t>
                      </a:r>
                    </a:p>
                  </a:txBody>
                  <a:tcPr marL="68580" marR="68580" marT="0" marB="0"/>
                </a:tc>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Brömserburg</a:t>
                      </a:r>
                    </a:p>
                  </a:txBody>
                  <a:tcPr marL="68580" marR="68580" marT="0" marB="0"/>
                </a:tc>
                <a:tc>
                  <a:txBody>
                    <a:bodyPr/>
                    <a:lstStyle/>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Wiederherstellung der Dachgestaltung</a:t>
                      </a:r>
                    </a:p>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BUGA</a:t>
                      </a:r>
                      <a:r>
                        <a:rPr lang="de-DE" sz="1200" b="0" strike="sng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Welcome-</a:t>
                      </a:r>
                      <a:r>
                        <a:rPr lang="de-DE" sz="1200" b="0" strike="sngStrike" baseline="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Visitor</a:t>
                      </a:r>
                      <a:r>
                        <a:rPr lang="de-DE" sz="1200" b="0" strike="sng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-Center</a:t>
                      </a:r>
                      <a:endPar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PRIO 1</a:t>
                      </a:r>
                    </a:p>
                  </a:txBody>
                  <a:tcPr marL="68580" marR="68580" marT="0" marB="0"/>
                </a:tc>
                <a:extLst>
                  <a:ext uri="{0D108BD9-81ED-4DB2-BD59-A6C34878D82A}">
                    <a16:rowId xmlns:a16="http://schemas.microsoft.com/office/drawing/2014/main" val="10004"/>
                  </a:ext>
                </a:extLst>
              </a:tr>
              <a:tr h="630282">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56.</a:t>
                      </a:r>
                    </a:p>
                  </a:txBody>
                  <a:tcPr marL="68580" marR="68580" marT="0" marB="0"/>
                </a:tc>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Gestaltung Gelände </a:t>
                      </a:r>
                      <a:r>
                        <a:rPr lang="de-DE" sz="1200" b="1" strike="sngStrik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Rheinalle</a:t>
                      </a: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und umliegende Flächen</a:t>
                      </a:r>
                      <a:r>
                        <a:rPr lang="de-DE" sz="1200" b="1" strike="sng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als Visitenkarte für Rüdesheim</a:t>
                      </a:r>
                      <a:endPar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PRIO 1</a:t>
                      </a:r>
                    </a:p>
                  </a:txBody>
                  <a:tcPr marL="68580" marR="68580" marT="0" marB="0"/>
                </a:tc>
                <a:extLst>
                  <a:ext uri="{0D108BD9-81ED-4DB2-BD59-A6C34878D82A}">
                    <a16:rowId xmlns:a16="http://schemas.microsoft.com/office/drawing/2014/main" val="10005"/>
                  </a:ext>
                </a:extLst>
              </a:tr>
              <a:tr h="353061">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57.</a:t>
                      </a:r>
                    </a:p>
                  </a:txBody>
                  <a:tcPr marL="68580" marR="68580" marT="0" marB="0"/>
                </a:tc>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Hindenburgbrücke</a:t>
                      </a:r>
                    </a:p>
                  </a:txBody>
                  <a:tcPr marL="68580" marR="68580" marT="0" marB="0"/>
                </a:tc>
                <a:tc>
                  <a:txBody>
                    <a:bodyPr/>
                    <a:lstStyle/>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Brückenbogen als Kletterbogen</a:t>
                      </a:r>
                    </a:p>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Brückenbogen</a:t>
                      </a:r>
                      <a:r>
                        <a:rPr lang="de-DE" sz="1200" b="0" strike="sng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als Meeting-Point (Startpunkt) der BUGA</a:t>
                      </a:r>
                    </a:p>
                    <a:p>
                      <a:pPr>
                        <a:spcAft>
                          <a:spcPts val="0"/>
                        </a:spcAft>
                      </a:pPr>
                      <a:r>
                        <a:rPr lang="de-DE" sz="1200" b="0" strike="sng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Gestaltung der Flächen links und rechts des Brückenbogens</a:t>
                      </a:r>
                      <a:endPar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PRIO 1</a:t>
                      </a:r>
                    </a:p>
                  </a:txBody>
                  <a:tcPr marL="68580" marR="68580" marT="0" marB="0"/>
                </a:tc>
                <a:extLst>
                  <a:ext uri="{0D108BD9-81ED-4DB2-BD59-A6C34878D82A}">
                    <a16:rowId xmlns:a16="http://schemas.microsoft.com/office/drawing/2014/main" val="10006"/>
                  </a:ext>
                </a:extLst>
              </a:tr>
              <a:tr h="291276">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58. </a:t>
                      </a:r>
                    </a:p>
                  </a:txBody>
                  <a:tcPr marL="68580" marR="68580" marT="0" marB="0"/>
                </a:tc>
                <a:tc>
                  <a:txBody>
                    <a:bodyPr/>
                    <a:lstStyle/>
                    <a:p>
                      <a:pPr>
                        <a:spcAft>
                          <a:spcPts val="0"/>
                        </a:spcAft>
                      </a:pPr>
                      <a:r>
                        <a:rPr lang="de-DE" sz="1200" b="1" strike="sngStrik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Assmanshausen</a:t>
                      </a:r>
                      <a:endPar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Reaktivierung des Ass-Brunnen</a:t>
                      </a:r>
                      <a:r>
                        <a:rPr lang="de-DE" sz="1200" b="0" strike="sng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(als Heil- &amp; Kurbad?)</a:t>
                      </a:r>
                    </a:p>
                    <a:p>
                      <a:pPr>
                        <a:spcAft>
                          <a:spcPts val="0"/>
                        </a:spcAft>
                      </a:pPr>
                      <a:r>
                        <a:rPr lang="de-DE" sz="1200" b="0" strike="sng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Einrichtung eines Kletterfelsen (Höhe Klärwerk)</a:t>
                      </a:r>
                    </a:p>
                    <a:p>
                      <a:pPr>
                        <a:spcAft>
                          <a:spcPts val="0"/>
                        </a:spcAft>
                      </a:pPr>
                      <a:r>
                        <a:rPr lang="de-DE" sz="1200" b="0" strike="sng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Hängebrücke zwischen Höllenberg und Frankenthal</a:t>
                      </a:r>
                      <a:endPar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PRIO 1</a:t>
                      </a:r>
                    </a:p>
                  </a:txBody>
                  <a:tcPr marL="68580" marR="68580" marT="0" marB="0"/>
                </a:tc>
                <a:extLst>
                  <a:ext uri="{0D108BD9-81ED-4DB2-BD59-A6C34878D82A}">
                    <a16:rowId xmlns:a16="http://schemas.microsoft.com/office/drawing/2014/main" val="10007"/>
                  </a:ext>
                </a:extLst>
              </a:tr>
              <a:tr h="441327">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59.</a:t>
                      </a:r>
                    </a:p>
                  </a:txBody>
                  <a:tcPr marL="68580" marR="68580" marT="0" marB="0"/>
                </a:tc>
                <a:tc>
                  <a:txBody>
                    <a:bodyPr/>
                    <a:lstStyle/>
                    <a:p>
                      <a:pPr>
                        <a:spcAft>
                          <a:spcPts val="0"/>
                        </a:spcAft>
                      </a:pPr>
                      <a:r>
                        <a:rPr lang="de-DE" sz="1200" b="1" strike="noStrik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Aulhausen</a:t>
                      </a: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Ausbau Wanderweg zwischen </a:t>
                      </a:r>
                      <a:r>
                        <a:rPr lang="de-DE" sz="1200" b="0" strike="noStrik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Aulhausen</a:t>
                      </a:r>
                      <a:r>
                        <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und Assmannshausen &amp; Renaturierung</a:t>
                      </a:r>
                      <a:r>
                        <a:rPr lang="de-DE" sz="1200" b="0"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Bachlauf (Förderung Landesprogramm)</a:t>
                      </a:r>
                    </a:p>
                    <a:p>
                      <a:pPr>
                        <a:spcAft>
                          <a:spcPts val="0"/>
                        </a:spcAft>
                      </a:pPr>
                      <a:r>
                        <a:rPr lang="de-DE" sz="1200" b="0"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Lindenplatz Wandmalerei</a:t>
                      </a:r>
                    </a:p>
                    <a:p>
                      <a:pPr>
                        <a:spcAft>
                          <a:spcPts val="0"/>
                        </a:spcAft>
                      </a:pPr>
                      <a:r>
                        <a:rPr lang="de-DE" sz="1200" b="0"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Einrichtung eines Down Hill Parks (von Jagdschloss nach </a:t>
                      </a:r>
                      <a:r>
                        <a:rPr lang="de-DE" sz="1200" b="0" strike="noStrike" baseline="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Aulhausen</a:t>
                      </a:r>
                      <a:r>
                        <a:rPr lang="de-DE" sz="1200" b="0"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/Assmannshausen</a:t>
                      </a:r>
                      <a:endPar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757620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2">
            <a:extLst>
              <a:ext uri="{FF2B5EF4-FFF2-40B4-BE49-F238E27FC236}">
                <a16:creationId xmlns:a16="http://schemas.microsoft.com/office/drawing/2014/main" id="{51586355-011E-44A8-A14B-247859AB3CFA}"/>
              </a:ext>
            </a:extLst>
          </p:cNvPr>
          <p:cNvGraphicFramePr>
            <a:graphicFrameLocks noGrp="1"/>
          </p:cNvGraphicFramePr>
          <p:nvPr>
            <p:extLst>
              <p:ext uri="{D42A27DB-BD31-4B8C-83A1-F6EECF244321}">
                <p14:modId xmlns:p14="http://schemas.microsoft.com/office/powerpoint/2010/main" val="1922722096"/>
              </p:ext>
            </p:extLst>
          </p:nvPr>
        </p:nvGraphicFramePr>
        <p:xfrm>
          <a:off x="654341" y="244929"/>
          <a:ext cx="10791988" cy="6061516"/>
        </p:xfrm>
        <a:graphic>
          <a:graphicData uri="http://schemas.openxmlformats.org/drawingml/2006/table">
            <a:tbl>
              <a:tblPr firstRow="1" bandRow="1">
                <a:tableStyleId>{5C22544A-7EE6-4342-B048-85BDC9FD1C3A}</a:tableStyleId>
              </a:tblPr>
              <a:tblGrid>
                <a:gridCol w="728706">
                  <a:extLst>
                    <a:ext uri="{9D8B030D-6E8A-4147-A177-3AD203B41FA5}">
                      <a16:colId xmlns:a16="http://schemas.microsoft.com/office/drawing/2014/main" val="650633165"/>
                    </a:ext>
                  </a:extLst>
                </a:gridCol>
                <a:gridCol w="2813972">
                  <a:extLst>
                    <a:ext uri="{9D8B030D-6E8A-4147-A177-3AD203B41FA5}">
                      <a16:colId xmlns:a16="http://schemas.microsoft.com/office/drawing/2014/main" val="2189140076"/>
                    </a:ext>
                  </a:extLst>
                </a:gridCol>
                <a:gridCol w="2932514">
                  <a:extLst>
                    <a:ext uri="{9D8B030D-6E8A-4147-A177-3AD203B41FA5}">
                      <a16:colId xmlns:a16="http://schemas.microsoft.com/office/drawing/2014/main" val="4290996128"/>
                    </a:ext>
                  </a:extLst>
                </a:gridCol>
                <a:gridCol w="2158398">
                  <a:extLst>
                    <a:ext uri="{9D8B030D-6E8A-4147-A177-3AD203B41FA5}">
                      <a16:colId xmlns:a16="http://schemas.microsoft.com/office/drawing/2014/main" val="1214372715"/>
                    </a:ext>
                  </a:extLst>
                </a:gridCol>
                <a:gridCol w="2158398">
                  <a:extLst>
                    <a:ext uri="{9D8B030D-6E8A-4147-A177-3AD203B41FA5}">
                      <a16:colId xmlns:a16="http://schemas.microsoft.com/office/drawing/2014/main" val="20004"/>
                    </a:ext>
                  </a:extLst>
                </a:gridCol>
              </a:tblGrid>
              <a:tr h="686412">
                <a:tc>
                  <a:txBody>
                    <a:bodyPr/>
                    <a:lstStyle/>
                    <a:p>
                      <a:endParaRPr lang="de-DE" dirty="0"/>
                    </a:p>
                  </a:txBody>
                  <a:tcPr/>
                </a:tc>
                <a:tc>
                  <a:txBody>
                    <a:bodyPr/>
                    <a:lstStyle/>
                    <a:p>
                      <a:endParaRPr lang="de-DE"/>
                    </a:p>
                  </a:txBody>
                  <a:tcPr/>
                </a:tc>
                <a:tc>
                  <a:txBody>
                    <a:bodyPr/>
                    <a:lstStyle/>
                    <a:p>
                      <a:endParaRPr lang="de-DE"/>
                    </a:p>
                  </a:txBody>
                  <a:tcPr/>
                </a:tc>
                <a:tc>
                  <a:txBody>
                    <a:bodyPr/>
                    <a:lstStyle/>
                    <a:p>
                      <a:endParaRPr lang="de-DE" dirty="0"/>
                    </a:p>
                  </a:txBody>
                  <a:tcPr/>
                </a:tc>
                <a:tc>
                  <a:txBody>
                    <a:bodyPr/>
                    <a:lstStyle/>
                    <a:p>
                      <a:endParaRPr lang="de-DE" dirty="0"/>
                    </a:p>
                  </a:txBody>
                  <a:tcPr/>
                </a:tc>
                <a:extLst>
                  <a:ext uri="{0D108BD9-81ED-4DB2-BD59-A6C34878D82A}">
                    <a16:rowId xmlns:a16="http://schemas.microsoft.com/office/drawing/2014/main" val="1664584419"/>
                  </a:ext>
                </a:extLst>
              </a:tr>
              <a:tr h="579052">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60.</a:t>
                      </a:r>
                    </a:p>
                  </a:txBody>
                  <a:tcPr marL="68580" marR="68580" marT="0" marB="0"/>
                </a:tc>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Presberg</a:t>
                      </a:r>
                    </a:p>
                  </a:txBody>
                  <a:tcPr marL="68580" marR="68580" marT="0" marB="0"/>
                </a:tc>
                <a:tc>
                  <a:txBody>
                    <a:bodyPr/>
                    <a:lstStyle/>
                    <a:p>
                      <a:pPr>
                        <a:spcAft>
                          <a:spcPts val="0"/>
                        </a:spcAft>
                      </a:pPr>
                      <a:r>
                        <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Streuobstwiesen</a:t>
                      </a:r>
                      <a:r>
                        <a:rPr lang="de-DE" sz="1200" b="0"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(alte Sorten) – Geburtsgarten (ein Baum für jede Geburt)</a:t>
                      </a:r>
                    </a:p>
                    <a:p>
                      <a:pPr>
                        <a:spcAft>
                          <a:spcPts val="0"/>
                        </a:spcAft>
                      </a:pPr>
                      <a:r>
                        <a:rPr lang="de-DE" sz="1200" b="0"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Presberg als Luftkurort</a:t>
                      </a:r>
                      <a:endPar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1519103"/>
                  </a:ext>
                </a:extLst>
              </a:tr>
              <a:tr h="922564">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61.</a:t>
                      </a:r>
                    </a:p>
                  </a:txBody>
                  <a:tcPr marL="68580" marR="68580" marT="0" marB="0"/>
                </a:tc>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Rundwanderweg der Stadtteile</a:t>
                      </a:r>
                    </a:p>
                  </a:txBody>
                  <a:tcPr marL="68580" marR="68580" marT="0" marB="0"/>
                </a:tc>
                <a:tc>
                  <a:txBody>
                    <a:bodyPr/>
                    <a:lstStyle/>
                    <a:p>
                      <a:pPr>
                        <a:spcAft>
                          <a:spcPts val="0"/>
                        </a:spcAft>
                      </a:pPr>
                      <a:r>
                        <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Rüdesheim, </a:t>
                      </a:r>
                      <a:r>
                        <a:rPr lang="de-DE" sz="1200" b="0" strike="noStrik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Eibingen</a:t>
                      </a:r>
                      <a:r>
                        <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Kloster,</a:t>
                      </a:r>
                      <a:r>
                        <a:rPr lang="de-DE" sz="1200" b="0"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Niederwald, </a:t>
                      </a:r>
                      <a:r>
                        <a:rPr lang="de-DE" sz="1200" b="0" strike="noStrike" baseline="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Aulhausen</a:t>
                      </a:r>
                      <a:r>
                        <a:rPr lang="de-DE" sz="1200" b="0"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Assmannshausen mit Einbindung der historischen Keltern aus der Brömserburg inklusive Anschlussmöglichkeit nach Lorch</a:t>
                      </a:r>
                      <a:endPar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2261000"/>
                  </a:ext>
                </a:extLst>
              </a:tr>
              <a:tr h="938893">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62.</a:t>
                      </a:r>
                    </a:p>
                  </a:txBody>
                  <a:tcPr marL="68580" marR="68580" marT="0" marB="0"/>
                </a:tc>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Wiederherstellung der Rüdesheimer Badeanstalt</a:t>
                      </a:r>
                      <a:r>
                        <a:rPr lang="de-DE" sz="1200" b="1"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im Hafenpark (nach Binger Vorbild)</a:t>
                      </a: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Uferbereich mit Strandbereich</a:t>
                      </a:r>
                    </a:p>
                    <a:p>
                      <a:pPr>
                        <a:spcAft>
                          <a:spcPts val="0"/>
                        </a:spcAft>
                      </a:pPr>
                      <a:r>
                        <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Reaktivierung</a:t>
                      </a:r>
                      <a:r>
                        <a:rPr lang="de-DE" sz="1200" b="0"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Wasserzone</a:t>
                      </a:r>
                    </a:p>
                    <a:p>
                      <a:pPr>
                        <a:spcAft>
                          <a:spcPts val="0"/>
                        </a:spcAft>
                      </a:pPr>
                      <a:r>
                        <a:rPr lang="de-DE" sz="1200" b="0"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Wasserspielplatz</a:t>
                      </a:r>
                    </a:p>
                    <a:p>
                      <a:pPr>
                        <a:spcAft>
                          <a:spcPts val="0"/>
                        </a:spcAft>
                      </a:pPr>
                      <a:r>
                        <a:rPr lang="de-DE" sz="1200" b="0"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Anlandungsmöglichkeit Ruder und </a:t>
                      </a:r>
                      <a:r>
                        <a:rPr lang="de-DE" sz="1200" b="0" strike="noStrike" baseline="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Padedelboote</a:t>
                      </a:r>
                      <a:endPar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04267892"/>
                  </a:ext>
                </a:extLst>
              </a:tr>
              <a:tr h="335408">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63.</a:t>
                      </a:r>
                    </a:p>
                  </a:txBody>
                  <a:tcPr marL="68580" marR="68580" marT="0" marB="0"/>
                </a:tc>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Ehrenfels</a:t>
                      </a:r>
                    </a:p>
                  </a:txBody>
                  <a:tcPr marL="68580" marR="68580" marT="0" marB="0"/>
                </a:tc>
                <a:tc>
                  <a:txBody>
                    <a:bodyPr/>
                    <a:lstStyle/>
                    <a:p>
                      <a:pPr>
                        <a:spcAft>
                          <a:spcPts val="0"/>
                        </a:spcAft>
                      </a:pPr>
                      <a:r>
                        <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Beleuchtungskonzept</a:t>
                      </a:r>
                    </a:p>
                    <a:p>
                      <a:pPr>
                        <a:spcAft>
                          <a:spcPts val="0"/>
                        </a:spcAft>
                      </a:pPr>
                      <a:r>
                        <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Nutzungskonzept</a:t>
                      </a:r>
                      <a:r>
                        <a:rPr lang="de-DE" sz="1200" b="0"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in Abstimmung mit der Unteren Naturschutzbehörde</a:t>
                      </a:r>
                      <a:endPar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847348">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64.</a:t>
                      </a:r>
                    </a:p>
                  </a:txBody>
                  <a:tcPr marL="68580" marR="68580" marT="0" marB="0"/>
                </a:tc>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Wasserkonzept – Errichtung eines Wasserreservoir auf</a:t>
                      </a:r>
                      <a:r>
                        <a:rPr lang="de-DE" sz="1200" b="1"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dem Niederwald</a:t>
                      </a: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Touristische Nutzung</a:t>
                      </a:r>
                    </a:p>
                    <a:p>
                      <a:pPr>
                        <a:spcAft>
                          <a:spcPts val="0"/>
                        </a:spcAft>
                      </a:pPr>
                      <a:r>
                        <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Nutzung</a:t>
                      </a:r>
                      <a:r>
                        <a:rPr lang="de-DE" sz="1200" b="0"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zur </a:t>
                      </a:r>
                      <a:r>
                        <a:rPr lang="de-DE" sz="1200" b="0" strike="noStrike" baseline="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Weinbergsbewässerung</a:t>
                      </a:r>
                      <a:endParaRPr lang="de-DE" sz="1200" b="0"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de-DE" sz="1200" b="0"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Schaffung von Retentionsraum</a:t>
                      </a:r>
                    </a:p>
                    <a:p>
                      <a:pPr>
                        <a:spcAft>
                          <a:spcPts val="0"/>
                        </a:spcAft>
                      </a:pPr>
                      <a:r>
                        <a:rPr lang="de-DE" sz="1200" b="0"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Löschwasserbevorratung für Waldflächen</a:t>
                      </a:r>
                      <a:endPar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353061">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65.</a:t>
                      </a:r>
                    </a:p>
                  </a:txBody>
                  <a:tcPr marL="68580" marR="68580" marT="0" marB="0"/>
                </a:tc>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Kleingartenanlagen</a:t>
                      </a:r>
                    </a:p>
                  </a:txBody>
                  <a:tcPr marL="68580" marR="68580" marT="0" marB="0"/>
                </a:tc>
                <a:tc>
                  <a:txBody>
                    <a:bodyPr/>
                    <a:lstStyle/>
                    <a:p>
                      <a:pPr>
                        <a:spcAft>
                          <a:spcPts val="0"/>
                        </a:spcAft>
                      </a:pPr>
                      <a:r>
                        <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Errichtung einer Kleingärtenanlage „Alte Lage Hinterhaus“</a:t>
                      </a:r>
                    </a:p>
                    <a:p>
                      <a:pPr>
                        <a:spcAft>
                          <a:spcPts val="0"/>
                        </a:spcAft>
                      </a:pPr>
                      <a:r>
                        <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Alternative Standorte Kloster </a:t>
                      </a:r>
                      <a:r>
                        <a:rPr lang="de-DE" sz="1200" b="0" strike="noStrik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Hildegadis</a:t>
                      </a:r>
                      <a:r>
                        <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oder alte</a:t>
                      </a:r>
                      <a:r>
                        <a:rPr lang="de-DE" sz="1200" b="0"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 </a:t>
                      </a:r>
                      <a:r>
                        <a:rPr lang="de-DE" sz="1200" b="0" strike="noStrike" baseline="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Ebenthal</a:t>
                      </a:r>
                      <a:endPar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291276">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66.</a:t>
                      </a:r>
                    </a:p>
                  </a:txBody>
                  <a:tcPr marL="68580" marR="68580" marT="0" marB="0"/>
                </a:tc>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Einrichtung einer ZIP-LINE</a:t>
                      </a:r>
                    </a:p>
                  </a:txBody>
                  <a:tcPr marL="68580" marR="68580" marT="0" marB="0"/>
                </a:tc>
                <a:tc>
                  <a:txBody>
                    <a:bodyPr/>
                    <a:lstStyle/>
                    <a:p>
                      <a:pPr>
                        <a:spcAft>
                          <a:spcPts val="0"/>
                        </a:spcAft>
                      </a:pPr>
                      <a:r>
                        <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Ringticket (Seilbahn-Schiff-Zip-Line nach Rüdesheim oder</a:t>
                      </a:r>
                      <a:r>
                        <a:rPr lang="de-DE" sz="1200" b="0"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Assmannshausen)</a:t>
                      </a:r>
                      <a:endPar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441327">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67.</a:t>
                      </a:r>
                    </a:p>
                  </a:txBody>
                  <a:tcPr marL="68580" marR="68580" marT="0" marB="0"/>
                </a:tc>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Erweiterung</a:t>
                      </a:r>
                      <a:r>
                        <a:rPr lang="de-DE" sz="1200" b="1"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von Parkflächen in Rüdesheim</a:t>
                      </a: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Nachhaltiges</a:t>
                      </a:r>
                      <a:r>
                        <a:rPr lang="de-DE" sz="1200" b="0"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Konzept für tempore oder dauerhafte Nutzung</a:t>
                      </a:r>
                      <a:endPar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757620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2">
            <a:extLst>
              <a:ext uri="{FF2B5EF4-FFF2-40B4-BE49-F238E27FC236}">
                <a16:creationId xmlns:a16="http://schemas.microsoft.com/office/drawing/2014/main" id="{51586355-011E-44A8-A14B-247859AB3CFA}"/>
              </a:ext>
            </a:extLst>
          </p:cNvPr>
          <p:cNvGraphicFramePr>
            <a:graphicFrameLocks noGrp="1"/>
          </p:cNvGraphicFramePr>
          <p:nvPr>
            <p:extLst>
              <p:ext uri="{D42A27DB-BD31-4B8C-83A1-F6EECF244321}">
                <p14:modId xmlns:p14="http://schemas.microsoft.com/office/powerpoint/2010/main" val="3898041796"/>
              </p:ext>
            </p:extLst>
          </p:nvPr>
        </p:nvGraphicFramePr>
        <p:xfrm>
          <a:off x="654341" y="244929"/>
          <a:ext cx="10791988" cy="5343686"/>
        </p:xfrm>
        <a:graphic>
          <a:graphicData uri="http://schemas.openxmlformats.org/drawingml/2006/table">
            <a:tbl>
              <a:tblPr firstRow="1" bandRow="1">
                <a:tableStyleId>{5C22544A-7EE6-4342-B048-85BDC9FD1C3A}</a:tableStyleId>
              </a:tblPr>
              <a:tblGrid>
                <a:gridCol w="728706">
                  <a:extLst>
                    <a:ext uri="{9D8B030D-6E8A-4147-A177-3AD203B41FA5}">
                      <a16:colId xmlns:a16="http://schemas.microsoft.com/office/drawing/2014/main" val="650633165"/>
                    </a:ext>
                  </a:extLst>
                </a:gridCol>
                <a:gridCol w="2813972">
                  <a:extLst>
                    <a:ext uri="{9D8B030D-6E8A-4147-A177-3AD203B41FA5}">
                      <a16:colId xmlns:a16="http://schemas.microsoft.com/office/drawing/2014/main" val="2189140076"/>
                    </a:ext>
                  </a:extLst>
                </a:gridCol>
                <a:gridCol w="2932514">
                  <a:extLst>
                    <a:ext uri="{9D8B030D-6E8A-4147-A177-3AD203B41FA5}">
                      <a16:colId xmlns:a16="http://schemas.microsoft.com/office/drawing/2014/main" val="4290996128"/>
                    </a:ext>
                  </a:extLst>
                </a:gridCol>
                <a:gridCol w="2158398">
                  <a:extLst>
                    <a:ext uri="{9D8B030D-6E8A-4147-A177-3AD203B41FA5}">
                      <a16:colId xmlns:a16="http://schemas.microsoft.com/office/drawing/2014/main" val="1214372715"/>
                    </a:ext>
                  </a:extLst>
                </a:gridCol>
                <a:gridCol w="2158398">
                  <a:extLst>
                    <a:ext uri="{9D8B030D-6E8A-4147-A177-3AD203B41FA5}">
                      <a16:colId xmlns:a16="http://schemas.microsoft.com/office/drawing/2014/main" val="20004"/>
                    </a:ext>
                  </a:extLst>
                </a:gridCol>
              </a:tblGrid>
              <a:tr h="686412">
                <a:tc>
                  <a:txBody>
                    <a:bodyPr/>
                    <a:lstStyle/>
                    <a:p>
                      <a:endParaRPr lang="de-DE" dirty="0"/>
                    </a:p>
                  </a:txBody>
                  <a:tcPr/>
                </a:tc>
                <a:tc>
                  <a:txBody>
                    <a:bodyPr/>
                    <a:lstStyle/>
                    <a:p>
                      <a:endParaRPr lang="de-DE"/>
                    </a:p>
                  </a:txBody>
                  <a:tcPr/>
                </a:tc>
                <a:tc>
                  <a:txBody>
                    <a:bodyPr/>
                    <a:lstStyle/>
                    <a:p>
                      <a:endParaRPr lang="de-DE"/>
                    </a:p>
                  </a:txBody>
                  <a:tcPr/>
                </a:tc>
                <a:tc>
                  <a:txBody>
                    <a:bodyPr/>
                    <a:lstStyle/>
                    <a:p>
                      <a:endParaRPr lang="de-DE" dirty="0"/>
                    </a:p>
                  </a:txBody>
                  <a:tcPr/>
                </a:tc>
                <a:tc>
                  <a:txBody>
                    <a:bodyPr/>
                    <a:lstStyle/>
                    <a:p>
                      <a:endParaRPr lang="de-DE" dirty="0"/>
                    </a:p>
                  </a:txBody>
                  <a:tcPr/>
                </a:tc>
                <a:extLst>
                  <a:ext uri="{0D108BD9-81ED-4DB2-BD59-A6C34878D82A}">
                    <a16:rowId xmlns:a16="http://schemas.microsoft.com/office/drawing/2014/main" val="1664584419"/>
                  </a:ext>
                </a:extLst>
              </a:tr>
              <a:tr h="971670">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68.</a:t>
                      </a:r>
                    </a:p>
                  </a:txBody>
                  <a:tcPr marL="68580" marR="68580" marT="0" marB="0"/>
                </a:tc>
                <a:tc>
                  <a:txBody>
                    <a:bodyPr/>
                    <a:lstStyle/>
                    <a:p>
                      <a:pPr>
                        <a:spcAft>
                          <a:spcPts val="0"/>
                        </a:spcAft>
                      </a:pPr>
                      <a:r>
                        <a:rPr lang="de-DE" sz="1200" b="1" strike="noStrik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Osteinischer</a:t>
                      </a: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Park</a:t>
                      </a:r>
                    </a:p>
                  </a:txBody>
                  <a:tcPr marL="68580" marR="68580" marT="0" marB="0"/>
                </a:tc>
                <a:tc>
                  <a:txBody>
                    <a:bodyPr/>
                    <a:lstStyle/>
                    <a:p>
                      <a:pPr>
                        <a:spcAft>
                          <a:spcPts val="0"/>
                        </a:spcAft>
                      </a:pPr>
                      <a:r>
                        <a:rPr lang="de-DE" sz="1200" b="0" strike="noStrik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Baumwipfelpfad</a:t>
                      </a:r>
                      <a:r>
                        <a:rPr lang="de-DE" sz="1200" b="0"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/Skyline in der Nähe des Jagdschlosses mit Blick in Richtung Lorch Rheintal</a:t>
                      </a:r>
                    </a:p>
                    <a:p>
                      <a:pPr>
                        <a:spcAft>
                          <a:spcPts val="0"/>
                        </a:spcAft>
                      </a:pPr>
                      <a:r>
                        <a:rPr lang="de-DE" sz="1200" b="0"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Schaffung von Grünflächen</a:t>
                      </a:r>
                    </a:p>
                    <a:p>
                      <a:pPr>
                        <a:spcAft>
                          <a:spcPts val="0"/>
                        </a:spcAft>
                      </a:pPr>
                      <a:r>
                        <a:rPr lang="de-DE" sz="1200" b="0"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Einzäunung (Fläche für Re-Finanzierung BUGA?)</a:t>
                      </a:r>
                      <a:endPar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1519103"/>
                  </a:ext>
                </a:extLst>
              </a:tr>
              <a:tr h="641100">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69.</a:t>
                      </a:r>
                    </a:p>
                  </a:txBody>
                  <a:tcPr marL="68580" marR="68580" marT="0" marB="0"/>
                </a:tc>
                <a:tc>
                  <a:txBody>
                    <a:bodyPr/>
                    <a:lstStyle/>
                    <a:p>
                      <a:pPr>
                        <a:spcAft>
                          <a:spcPts val="0"/>
                        </a:spcAft>
                      </a:pPr>
                      <a:r>
                        <a:rPr lang="de-DE" sz="1200" b="1" strike="noStrik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Weinbergsgemarkung</a:t>
                      </a: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Weitere großzügigere</a:t>
                      </a:r>
                      <a:r>
                        <a:rPr lang="de-DE" sz="1200" b="0"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Bepflanzung von Mandelbäumen / </a:t>
                      </a:r>
                      <a:r>
                        <a:rPr lang="de-DE" sz="1200" b="0" strike="noStrike" baseline="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Weinbergspfirsichen</a:t>
                      </a:r>
                      <a:r>
                        <a:rPr lang="de-DE" sz="1200" b="0"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innerhalb der </a:t>
                      </a:r>
                      <a:r>
                        <a:rPr lang="de-DE" sz="1200" b="0" strike="noStrike" baseline="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Weinbergsgemarkung</a:t>
                      </a:r>
                      <a:r>
                        <a:rPr lang="de-DE" sz="1200" b="0"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2261000"/>
                  </a:ext>
                </a:extLst>
              </a:tr>
              <a:tr h="424543">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70.</a:t>
                      </a:r>
                    </a:p>
                  </a:txBody>
                  <a:tcPr marL="68580" marR="68580" marT="0" marB="0"/>
                </a:tc>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Ehrenfels</a:t>
                      </a:r>
                    </a:p>
                  </a:txBody>
                  <a:tcPr marL="68580" marR="68580" marT="0" marB="0"/>
                </a:tc>
                <a:tc>
                  <a:txBody>
                    <a:bodyPr/>
                    <a:lstStyle/>
                    <a:p>
                      <a:pPr>
                        <a:spcAft>
                          <a:spcPts val="0"/>
                        </a:spcAft>
                      </a:pPr>
                      <a:r>
                        <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Touristische Nutzung</a:t>
                      </a:r>
                      <a:r>
                        <a:rPr lang="de-DE" sz="1200" b="0"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der Ehrenfels (Erarbeitung eines Konzeptes)</a:t>
                      </a:r>
                      <a:endPar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04267892"/>
                  </a:ext>
                </a:extLst>
              </a:tr>
              <a:tr h="335408">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71.</a:t>
                      </a:r>
                    </a:p>
                  </a:txBody>
                  <a:tcPr marL="68580" marR="68580" marT="0" marB="0"/>
                </a:tc>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Auf der Lach</a:t>
                      </a:r>
                    </a:p>
                  </a:txBody>
                  <a:tcPr marL="68580" marR="68580" marT="0" marB="0"/>
                </a:tc>
                <a:tc>
                  <a:txBody>
                    <a:bodyPr/>
                    <a:lstStyle/>
                    <a:p>
                      <a:pPr>
                        <a:spcAft>
                          <a:spcPts val="0"/>
                        </a:spcAft>
                      </a:pPr>
                      <a:r>
                        <a:rPr lang="de-DE" sz="1200" b="0" strike="sngStrik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Wasserspielpülatz</a:t>
                      </a: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Kneippanlage, </a:t>
                      </a:r>
                      <a:r>
                        <a:rPr lang="de-DE" sz="1200" b="0" strike="sngStrik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Skaterplatz</a:t>
                      </a: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Liegewiese</a:t>
                      </a: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PRIO 1</a:t>
                      </a:r>
                    </a:p>
                  </a:txBody>
                  <a:tcPr marL="68580" marR="68580" marT="0" marB="0"/>
                </a:tc>
                <a:extLst>
                  <a:ext uri="{0D108BD9-81ED-4DB2-BD59-A6C34878D82A}">
                    <a16:rowId xmlns:a16="http://schemas.microsoft.com/office/drawing/2014/main" val="10004"/>
                  </a:ext>
                </a:extLst>
              </a:tr>
              <a:tr h="847348">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72.</a:t>
                      </a:r>
                    </a:p>
                  </a:txBody>
                  <a:tcPr marL="68580" marR="68580" marT="0" marB="0"/>
                </a:tc>
                <a:tc>
                  <a:txBody>
                    <a:bodyPr/>
                    <a:lstStyle/>
                    <a:p>
                      <a:pPr>
                        <a:spcAft>
                          <a:spcPts val="0"/>
                        </a:spcAft>
                      </a:pPr>
                      <a:r>
                        <a:rPr lang="de-DE" sz="1200" b="1" strike="noStrik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Ebenthal</a:t>
                      </a: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Gr. Regenrückhaltebecken auf dem </a:t>
                      </a:r>
                      <a:r>
                        <a:rPr lang="de-DE" sz="1200" b="0" strike="noStrik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Ebenthal</a:t>
                      </a:r>
                      <a:r>
                        <a:rPr lang="de-DE" sz="1200" b="0"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zur Bewässerung der </a:t>
                      </a:r>
                      <a:r>
                        <a:rPr lang="de-DE" sz="1200" b="0" strike="noStrike" baseline="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Weinbergsgemarkung</a:t>
                      </a:r>
                      <a:r>
                        <a:rPr lang="de-DE" sz="1200" b="0"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sowie der dortige Bepflanzungen im Zuge der BUGA</a:t>
                      </a:r>
                      <a:endPar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353061">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73.</a:t>
                      </a:r>
                    </a:p>
                  </a:txBody>
                  <a:tcPr marL="68580" marR="68580" marT="0" marB="0"/>
                </a:tc>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Neugestaltung</a:t>
                      </a:r>
                      <a:r>
                        <a:rPr lang="de-DE" sz="1200" b="1" strike="sng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Rheinhalle</a:t>
                      </a:r>
                      <a:endPar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Neugestaltung Rheinhalle</a:t>
                      </a:r>
                      <a:r>
                        <a:rPr lang="de-DE" sz="1200" b="0" strike="sng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Parkplatz – Welcome-Center, zentrales Terminal (Bus, Bahn, Parken) – ähnlich wie GfR-Vorschlag</a:t>
                      </a:r>
                      <a:endPar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PRIO 1</a:t>
                      </a:r>
                    </a:p>
                  </a:txBody>
                  <a:tcPr marL="68580" marR="68580" marT="0" marB="0"/>
                </a:tc>
                <a:extLst>
                  <a:ext uri="{0D108BD9-81ED-4DB2-BD59-A6C34878D82A}">
                    <a16:rowId xmlns:a16="http://schemas.microsoft.com/office/drawing/2014/main" val="10006"/>
                  </a:ext>
                </a:extLst>
              </a:tr>
              <a:tr h="291276">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441327">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081892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6">
            <a:extLst>
              <a:ext uri="{FF2B5EF4-FFF2-40B4-BE49-F238E27FC236}">
                <a16:creationId xmlns:a16="http://schemas.microsoft.com/office/drawing/2014/main" id="{9FE63D84-AF98-4E58-B23B-44CE10C6A292}"/>
              </a:ext>
            </a:extLst>
          </p:cNvPr>
          <p:cNvGraphicFramePr>
            <a:graphicFrameLocks noGrp="1"/>
          </p:cNvGraphicFramePr>
          <p:nvPr>
            <p:extLst>
              <p:ext uri="{D42A27DB-BD31-4B8C-83A1-F6EECF244321}">
                <p14:modId xmlns:p14="http://schemas.microsoft.com/office/powerpoint/2010/main" val="1053902167"/>
              </p:ext>
            </p:extLst>
          </p:nvPr>
        </p:nvGraphicFramePr>
        <p:xfrm>
          <a:off x="466531" y="352338"/>
          <a:ext cx="11294834" cy="6588760"/>
        </p:xfrm>
        <a:graphic>
          <a:graphicData uri="http://schemas.openxmlformats.org/drawingml/2006/table">
            <a:tbl>
              <a:tblPr firstRow="1" bandRow="1">
                <a:tableStyleId>{5C22544A-7EE6-4342-B048-85BDC9FD1C3A}</a:tableStyleId>
              </a:tblPr>
              <a:tblGrid>
                <a:gridCol w="390351">
                  <a:extLst>
                    <a:ext uri="{9D8B030D-6E8A-4147-A177-3AD203B41FA5}">
                      <a16:colId xmlns:a16="http://schemas.microsoft.com/office/drawing/2014/main" val="2328167532"/>
                    </a:ext>
                  </a:extLst>
                </a:gridCol>
                <a:gridCol w="1967687">
                  <a:extLst>
                    <a:ext uri="{9D8B030D-6E8A-4147-A177-3AD203B41FA5}">
                      <a16:colId xmlns:a16="http://schemas.microsoft.com/office/drawing/2014/main" val="3537367912"/>
                    </a:ext>
                  </a:extLst>
                </a:gridCol>
                <a:gridCol w="5633868">
                  <a:extLst>
                    <a:ext uri="{9D8B030D-6E8A-4147-A177-3AD203B41FA5}">
                      <a16:colId xmlns:a16="http://schemas.microsoft.com/office/drawing/2014/main" val="1785805049"/>
                    </a:ext>
                  </a:extLst>
                </a:gridCol>
                <a:gridCol w="1651464">
                  <a:extLst>
                    <a:ext uri="{9D8B030D-6E8A-4147-A177-3AD203B41FA5}">
                      <a16:colId xmlns:a16="http://schemas.microsoft.com/office/drawing/2014/main" val="1463419457"/>
                    </a:ext>
                  </a:extLst>
                </a:gridCol>
                <a:gridCol w="1651464">
                  <a:extLst>
                    <a:ext uri="{9D8B030D-6E8A-4147-A177-3AD203B41FA5}">
                      <a16:colId xmlns:a16="http://schemas.microsoft.com/office/drawing/2014/main" val="20004"/>
                    </a:ext>
                  </a:extLst>
                </a:gridCol>
              </a:tblGrid>
              <a:tr h="293614">
                <a:tc>
                  <a:txBody>
                    <a:bodyPr/>
                    <a:lstStyle/>
                    <a:p>
                      <a:endParaRPr lang="de-DE" dirty="0"/>
                    </a:p>
                  </a:txBody>
                  <a:tcPr/>
                </a:tc>
                <a:tc>
                  <a:txBody>
                    <a:bodyPr/>
                    <a:lstStyle/>
                    <a:p>
                      <a:endParaRPr lang="de-DE" dirty="0"/>
                    </a:p>
                  </a:txBody>
                  <a:tcPr/>
                </a:tc>
                <a:tc>
                  <a:txBody>
                    <a:bodyPr/>
                    <a:lstStyle/>
                    <a:p>
                      <a:endParaRPr lang="de-DE"/>
                    </a:p>
                  </a:txBody>
                  <a:tcPr/>
                </a:tc>
                <a:tc>
                  <a:txBody>
                    <a:bodyPr/>
                    <a:lstStyle/>
                    <a:p>
                      <a:endParaRPr lang="de-DE"/>
                    </a:p>
                  </a:txBody>
                  <a:tcPr/>
                </a:tc>
                <a:tc>
                  <a:txBody>
                    <a:bodyPr/>
                    <a:lstStyle/>
                    <a:p>
                      <a:endParaRPr lang="de-DE" b="1" dirty="0"/>
                    </a:p>
                  </a:txBody>
                  <a:tcPr/>
                </a:tc>
                <a:extLst>
                  <a:ext uri="{0D108BD9-81ED-4DB2-BD59-A6C34878D82A}">
                    <a16:rowId xmlns:a16="http://schemas.microsoft.com/office/drawing/2014/main" val="2518389262"/>
                  </a:ext>
                </a:extLst>
              </a:tr>
              <a:tr h="370840">
                <a:tc>
                  <a:txBody>
                    <a:bodyPr/>
                    <a:lstStyle/>
                    <a:p>
                      <a:pPr>
                        <a:spcAft>
                          <a:spcPts val="0"/>
                        </a:spcAft>
                      </a:pPr>
                      <a:endPar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Osteinscher</a:t>
                      </a: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Park</a:t>
                      </a:r>
                    </a:p>
                  </a:txBody>
                  <a:tcPr marL="68580" marR="68580" marT="0" marB="0"/>
                </a:tc>
                <a:tc>
                  <a:txBody>
                    <a:bodyPr/>
                    <a:lstStyle/>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Wurde bereits für die BUGA29 als Gelände angemeldet und ist  -</a:t>
                      </a:r>
                    </a:p>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sicherlich die Hauptattraktion</a:t>
                      </a:r>
                    </a:p>
                  </a:txBody>
                  <a:tcPr marL="68580" marR="68580" marT="0" marB="0"/>
                </a:tc>
                <a:tc>
                  <a:txBody>
                    <a:bodyPr/>
                    <a:lstStyle/>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Schlösserverwaltung</a:t>
                      </a:r>
                    </a:p>
                  </a:txBody>
                  <a:tcPr marL="68580" marR="68580" marT="0" marB="0"/>
                </a:tc>
                <a:tc>
                  <a:txBody>
                    <a:bodyPr/>
                    <a:lstStyle/>
                    <a:p>
                      <a:pPr>
                        <a:spcAft>
                          <a:spcPts val="0"/>
                        </a:spcAft>
                      </a:pPr>
                      <a:endPar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43895028"/>
                  </a:ext>
                </a:extLst>
              </a:tr>
              <a:tr h="370840">
                <a:tc>
                  <a:txBody>
                    <a:bodyPr/>
                    <a:lstStyle/>
                    <a:p>
                      <a:pPr>
                        <a:spcAft>
                          <a:spcPts val="0"/>
                        </a:spcAft>
                      </a:pPr>
                      <a:endPar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Stadtumbau-</a:t>
                      </a:r>
                    </a:p>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gebiet</a:t>
                      </a:r>
                    </a:p>
                  </a:txBody>
                  <a:tcPr marL="68580" marR="68580" marT="0" marB="0"/>
                </a:tc>
                <a:tc>
                  <a:txBody>
                    <a:bodyPr/>
                    <a:lstStyle/>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Das Stadtumbaugebiet gliedert sich in mehrere Teilprojekte </a:t>
                      </a:r>
                    </a:p>
                    <a:p>
                      <a:pPr marL="342900" lvl="0" indent="-342900">
                        <a:spcAft>
                          <a:spcPts val="0"/>
                        </a:spcAft>
                        <a:buFont typeface="+mj-lt"/>
                        <a:buAutoNum type="arabicPeriod"/>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Rheinufer / Leinpfad / hier Ergänzung der Stadtumbaufläche um den Leinpfad</a:t>
                      </a:r>
                    </a:p>
                    <a:p>
                      <a:pPr marL="342900" lvl="0" indent="-342900">
                        <a:spcAft>
                          <a:spcPts val="0"/>
                        </a:spcAft>
                        <a:buFont typeface="+mj-lt"/>
                        <a:buAutoNum type="arabicPeriod"/>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Neuer Bahnhofsbereich</a:t>
                      </a:r>
                    </a:p>
                    <a:p>
                      <a:pPr marL="342900" lvl="0" indent="-342900">
                        <a:spcAft>
                          <a:spcPts val="0"/>
                        </a:spcAft>
                        <a:buFont typeface="+mj-lt"/>
                        <a:buAutoNum type="arabicPeriod"/>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Rheinhalle mit Parkplatz</a:t>
                      </a:r>
                    </a:p>
                    <a:p>
                      <a:pPr marL="342900" lvl="0" indent="-342900">
                        <a:spcAft>
                          <a:spcPts val="0"/>
                        </a:spcAft>
                        <a:buFont typeface="+mj-lt"/>
                        <a:buAutoNum type="arabicPeriod"/>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Hafenpark</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Sonst. Fläche an der Lach</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Stadteingang</a:t>
                      </a:r>
                    </a:p>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Sollte aber ganzheitlich betrachtet werden.</a:t>
                      </a:r>
                    </a:p>
                    <a:p>
                      <a:pPr>
                        <a:spcAft>
                          <a:spcPts val="0"/>
                        </a:spcAft>
                      </a:pPr>
                      <a:endPar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(Die Barrierefreiheit im Bahnhof Assmannshausen und das Erscheinungsbild müssen auch berücksichtigt werden)</a:t>
                      </a:r>
                    </a:p>
                    <a:p>
                      <a:pPr>
                        <a:spcAft>
                          <a:spcPts val="0"/>
                        </a:spcAft>
                      </a:pPr>
                      <a:endPar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Stadtumbauprojekt</a:t>
                      </a:r>
                    </a:p>
                  </a:txBody>
                  <a:tcPr marL="68580" marR="68580" marT="0" marB="0"/>
                </a:tc>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PRIO 1</a:t>
                      </a:r>
                    </a:p>
                  </a:txBody>
                  <a:tcPr marL="68580" marR="68580" marT="0" marB="0"/>
                </a:tc>
                <a:extLst>
                  <a:ext uri="{0D108BD9-81ED-4DB2-BD59-A6C34878D82A}">
                    <a16:rowId xmlns:a16="http://schemas.microsoft.com/office/drawing/2014/main" val="3472928471"/>
                  </a:ext>
                </a:extLst>
              </a:tr>
              <a:tr h="370840">
                <a:tc>
                  <a:txBody>
                    <a:bodyPr/>
                    <a:lstStyle/>
                    <a:p>
                      <a:pPr>
                        <a:spcAft>
                          <a:spcPts val="0"/>
                        </a:spcAft>
                      </a:pPr>
                      <a:r>
                        <a:rPr lang="de-DE" sz="1200" b="1" strike="sngStrik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Rheinufer / Leinpfad</a:t>
                      </a:r>
                    </a:p>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zwischen Adlerturm und Bahnhof</a:t>
                      </a:r>
                    </a:p>
                  </a:txBody>
                  <a:tcPr marL="68580" marR="68580" marT="0" marB="0"/>
                </a:tc>
                <a:tc>
                  <a:txBody>
                    <a:bodyPr/>
                    <a:lstStyle/>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Im Rahmen des Stadtumbaus zu gestalten – Wie wird Wasserverkehr angebunden? Leinpfad; Holzterrassen auf Stelzen; Beleuchtung; Wegeführung Bike-Fußgänger; Ruheflächen-Aussichtflächen; Sitzstufen vor der Goetheanlage</a:t>
                      </a:r>
                    </a:p>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Es gibt die Ideen der FH Geisenheim</a:t>
                      </a:r>
                    </a:p>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Stadtumbauprojekt / </a:t>
                      </a:r>
                      <a:r>
                        <a:rPr lang="de-DE" sz="1200" b="0" strike="sngStrik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FreGe</a:t>
                      </a: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Hessen Mobil / Wasserwirtschafts-amt / Reedereien</a:t>
                      </a:r>
                    </a:p>
                  </a:txBody>
                  <a:tcPr marL="68580" marR="68580" marT="0" marB="0"/>
                </a:tc>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PRIO</a:t>
                      </a:r>
                      <a:r>
                        <a:rPr lang="de-DE" sz="1200" b="1"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1</a:t>
                      </a: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66585635"/>
                  </a:ext>
                </a:extLst>
              </a:tr>
              <a:tr h="370840">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Neuer Bahnhofsbereich</a:t>
                      </a:r>
                    </a:p>
                  </a:txBody>
                  <a:tcPr marL="68580" marR="68580" marT="0" marB="0"/>
                </a:tc>
                <a:tc>
                  <a:txBody>
                    <a:bodyPr/>
                    <a:lstStyle/>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Im Rahmen des Stadtumbaus zu gestalten – der gesamte touristische Ankunftsbereich ist zu gestalten? Parkplätze für den Nahverkehr etc.</a:t>
                      </a:r>
                    </a:p>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Park an Ride Fläche schaffen</a:t>
                      </a:r>
                    </a:p>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Als Eingangstor zur BUGA, sollte beim neuen Haltebereich auch eine Wartehalle für die Besucher (ca. 150 Personen) entstehen</a:t>
                      </a:r>
                    </a:p>
                    <a:p>
                      <a:pPr>
                        <a:spcAft>
                          <a:spcPts val="0"/>
                        </a:spcAft>
                      </a:pPr>
                      <a:endPar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Stadtumbauprojekt / Deutsche Bahn / Hessen Mobil / weitere Betroffene</a:t>
                      </a:r>
                    </a:p>
                  </a:txBody>
                  <a:tcPr marL="68580" marR="68580" marT="0" marB="0"/>
                </a:tc>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PRIO 1</a:t>
                      </a:r>
                    </a:p>
                  </a:txBody>
                  <a:tcPr marL="68580" marR="68580" marT="0" marB="0"/>
                </a:tc>
                <a:extLst>
                  <a:ext uri="{0D108BD9-81ED-4DB2-BD59-A6C34878D82A}">
                    <a16:rowId xmlns:a16="http://schemas.microsoft.com/office/drawing/2014/main" val="2499978956"/>
                  </a:ext>
                </a:extLst>
              </a:tr>
              <a:tr h="1116460">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tc>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Rheinhalle mit Parkplatz</a:t>
                      </a:r>
                    </a:p>
                  </a:txBody>
                  <a:tcPr marL="68580" marR="68580" marT="0" marB="0"/>
                </a:tc>
                <a:tc>
                  <a:txBody>
                    <a:bodyPr/>
                    <a:lstStyle/>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Im Rahmen des Stadtumbaus zu gestalten – touristischer Ankunftsbereich</a:t>
                      </a:r>
                    </a:p>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Idee Parkhaus der WIR aufgreifen, ein grünes, luftreinigendes, schattenspendendes, klimafreundliches offenes Gebäude schaffen. Die Fläche sollte nicht den kompletten Parkplatz einnehmen. </a:t>
                      </a:r>
                    </a:p>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 die Anwohner und Bürger durch die BUGA Besucher nicht in ihrem Alltag eingeschränkt werden sollen, ist die Überlegung nahe, ob das Parkhaus für Anwohner zur Verfügung gestellt werden kann.</a:t>
                      </a:r>
                    </a:p>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Busterminal, PKW- Stellplätze (hier Vorschlag Herr H.J. König </a:t>
                      </a:r>
                      <a:r>
                        <a:rPr lang="de-DE" sz="1200" b="0" strike="sngStrik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Stv</a:t>
                      </a: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SPD) </a:t>
                      </a:r>
                    </a:p>
                    <a:p>
                      <a:pPr>
                        <a:spcAft>
                          <a:spcPts val="0"/>
                        </a:spcAft>
                      </a:pPr>
                      <a:endPar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Stadtumbauprojekt / Hessen Mobil / </a:t>
                      </a:r>
                      <a:r>
                        <a:rPr lang="de-DE" sz="1200" b="0" strike="sngStrik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FreGe</a:t>
                      </a:r>
                      <a:endPar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PRIO 1</a:t>
                      </a:r>
                    </a:p>
                  </a:txBody>
                  <a:tcPr marL="68580" marR="68580" marT="0" marB="0"/>
                </a:tc>
                <a:extLst>
                  <a:ext uri="{0D108BD9-81ED-4DB2-BD59-A6C34878D82A}">
                    <a16:rowId xmlns:a16="http://schemas.microsoft.com/office/drawing/2014/main" val="3518684177"/>
                  </a:ext>
                </a:extLst>
              </a:tr>
            </a:tbl>
          </a:graphicData>
        </a:graphic>
      </p:graphicFrame>
    </p:spTree>
    <p:extLst>
      <p:ext uri="{BB962C8B-B14F-4D97-AF65-F5344CB8AC3E}">
        <p14:creationId xmlns:p14="http://schemas.microsoft.com/office/powerpoint/2010/main" val="2405650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2">
            <a:extLst>
              <a:ext uri="{FF2B5EF4-FFF2-40B4-BE49-F238E27FC236}">
                <a16:creationId xmlns:a16="http://schemas.microsoft.com/office/drawing/2014/main" id="{87710FF5-1208-48ED-9EF2-1F436714FECE}"/>
              </a:ext>
            </a:extLst>
          </p:cNvPr>
          <p:cNvGraphicFramePr>
            <a:graphicFrameLocks noGrp="1"/>
          </p:cNvGraphicFramePr>
          <p:nvPr>
            <p:extLst>
              <p:ext uri="{D42A27DB-BD31-4B8C-83A1-F6EECF244321}">
                <p14:modId xmlns:p14="http://schemas.microsoft.com/office/powerpoint/2010/main" val="3635402735"/>
              </p:ext>
            </p:extLst>
          </p:nvPr>
        </p:nvGraphicFramePr>
        <p:xfrm>
          <a:off x="377075" y="134620"/>
          <a:ext cx="11262049" cy="6954520"/>
        </p:xfrm>
        <a:graphic>
          <a:graphicData uri="http://schemas.openxmlformats.org/drawingml/2006/table">
            <a:tbl>
              <a:tblPr firstRow="1" bandRow="1">
                <a:tableStyleId>{5C22544A-7EE6-4342-B048-85BDC9FD1C3A}</a:tableStyleId>
              </a:tblPr>
              <a:tblGrid>
                <a:gridCol w="398799">
                  <a:extLst>
                    <a:ext uri="{9D8B030D-6E8A-4147-A177-3AD203B41FA5}">
                      <a16:colId xmlns:a16="http://schemas.microsoft.com/office/drawing/2014/main" val="2077463519"/>
                    </a:ext>
                  </a:extLst>
                </a:gridCol>
                <a:gridCol w="1905159">
                  <a:extLst>
                    <a:ext uri="{9D8B030D-6E8A-4147-A177-3AD203B41FA5}">
                      <a16:colId xmlns:a16="http://schemas.microsoft.com/office/drawing/2014/main" val="306843703"/>
                    </a:ext>
                  </a:extLst>
                </a:gridCol>
                <a:gridCol w="5287385">
                  <a:extLst>
                    <a:ext uri="{9D8B030D-6E8A-4147-A177-3AD203B41FA5}">
                      <a16:colId xmlns:a16="http://schemas.microsoft.com/office/drawing/2014/main" val="1440898066"/>
                    </a:ext>
                  </a:extLst>
                </a:gridCol>
                <a:gridCol w="1835353">
                  <a:extLst>
                    <a:ext uri="{9D8B030D-6E8A-4147-A177-3AD203B41FA5}">
                      <a16:colId xmlns:a16="http://schemas.microsoft.com/office/drawing/2014/main" val="2708863764"/>
                    </a:ext>
                  </a:extLst>
                </a:gridCol>
                <a:gridCol w="1835353">
                  <a:extLst>
                    <a:ext uri="{9D8B030D-6E8A-4147-A177-3AD203B41FA5}">
                      <a16:colId xmlns:a16="http://schemas.microsoft.com/office/drawing/2014/main" val="20004"/>
                    </a:ext>
                  </a:extLst>
                </a:gridCol>
              </a:tblGrid>
              <a:tr h="370840">
                <a:tc>
                  <a:txBody>
                    <a:bodyPr/>
                    <a:lstStyle/>
                    <a:p>
                      <a:endParaRPr lang="de-DE" dirty="0"/>
                    </a:p>
                  </a:txBody>
                  <a:tcPr/>
                </a:tc>
                <a:tc>
                  <a:txBody>
                    <a:bodyPr/>
                    <a:lstStyle/>
                    <a:p>
                      <a:endParaRPr lang="de-DE"/>
                    </a:p>
                  </a:txBody>
                  <a:tcPr/>
                </a:tc>
                <a:tc>
                  <a:txBody>
                    <a:bodyPr/>
                    <a:lstStyle/>
                    <a:p>
                      <a:endParaRPr lang="de-DE" dirty="0"/>
                    </a:p>
                  </a:txBody>
                  <a:tcPr/>
                </a:tc>
                <a:tc>
                  <a:txBody>
                    <a:bodyPr/>
                    <a:lstStyle/>
                    <a:p>
                      <a:endParaRPr lang="de-DE"/>
                    </a:p>
                  </a:txBody>
                  <a:tcPr/>
                </a:tc>
                <a:tc>
                  <a:txBody>
                    <a:bodyPr/>
                    <a:lstStyle/>
                    <a:p>
                      <a:endParaRPr lang="de-DE"/>
                    </a:p>
                  </a:txBody>
                  <a:tcPr/>
                </a:tc>
                <a:extLst>
                  <a:ext uri="{0D108BD9-81ED-4DB2-BD59-A6C34878D82A}">
                    <a16:rowId xmlns:a16="http://schemas.microsoft.com/office/drawing/2014/main" val="2249394632"/>
                  </a:ext>
                </a:extLst>
              </a:tr>
              <a:tr h="370840">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tc>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Hafenpark</a:t>
                      </a:r>
                    </a:p>
                  </a:txBody>
                  <a:tcPr marL="68580" marR="68580" marT="0" marB="0"/>
                </a:tc>
                <a:tc>
                  <a:txBody>
                    <a:bodyPr/>
                    <a:lstStyle/>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Hindenburgtrümmerfeld als Klettergarten umwandeln, von dort eine Brücke zur Hafenspitze und weiter zum Brückenpfeiler im Rhein als Aussichtsplattform.</a:t>
                      </a:r>
                    </a:p>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Erlebnisgastronomie evtl. auf einem Schiff.</a:t>
                      </a:r>
                    </a:p>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Brücke von Hafenspitze zum Hafenpark.</a:t>
                      </a:r>
                    </a:p>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Brücke als Radfahrerbrücke nach Bingen (Open Petition Rheinbrücke für Fußgänger und Radfahrer auf den Pfeilern der Hindenburgbrücke)</a:t>
                      </a:r>
                    </a:p>
                    <a:p>
                      <a:pPr>
                        <a:spcAft>
                          <a:spcPts val="0"/>
                        </a:spcAft>
                      </a:pPr>
                      <a:endPar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Stadtumbauprojekt / </a:t>
                      </a:r>
                      <a:r>
                        <a:rPr lang="de-DE" sz="1200" b="0" strike="sngStrik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FreGe</a:t>
                      </a:r>
                      <a:endPar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PRIO 1</a:t>
                      </a:r>
                    </a:p>
                  </a:txBody>
                  <a:tcPr marL="68580" marR="68580" marT="0" marB="0"/>
                </a:tc>
                <a:extLst>
                  <a:ext uri="{0D108BD9-81ED-4DB2-BD59-A6C34878D82A}">
                    <a16:rowId xmlns:a16="http://schemas.microsoft.com/office/drawing/2014/main" val="2811861243"/>
                  </a:ext>
                </a:extLst>
              </a:tr>
              <a:tr h="370840">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tc>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Sonstige Flächen an der Lach</a:t>
                      </a:r>
                    </a:p>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als komplettes BUGA-Gelände</a:t>
                      </a:r>
                    </a:p>
                  </a:txBody>
                  <a:tcPr marL="68580" marR="68580" marT="0" marB="0"/>
                </a:tc>
                <a:tc>
                  <a:txBody>
                    <a:bodyPr/>
                    <a:lstStyle/>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Schwimmbad, Campingplatz, Sportplatz, Wohnmobilplatz, Riesenrad, Parkplätze, Tennisplatz, Skater-Platz, Grillbereich, Teenie-Spielplatz, Parkplatzbeleuchtung Schwimmbad, Wasserspielplatz</a:t>
                      </a:r>
                    </a:p>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Zugang zum Erholungsgebiet über die Straße an der </a:t>
                      </a:r>
                      <a:r>
                        <a:rPr lang="de-DE" sz="1200" b="0" strike="sngStrik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Weissburg</a:t>
                      </a: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Sitzstufen am Rhein, Gestaltung des ehemaligen Bahndammes Hindenburg, der zu einem Großteil abgetragen werden kann – Ausbau der Straße</a:t>
                      </a:r>
                    </a:p>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Erweiterung der Schrebergartenfläche </a:t>
                      </a:r>
                    </a:p>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Verlegung des Sportplatzes innerhalb der Lach</a:t>
                      </a:r>
                    </a:p>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Alte Fläche des Sportplatzes als Binnenhafen ausbauen, Retentionsraum schaffen, den Rhein dem Besucher näher bringen.</a:t>
                      </a:r>
                    </a:p>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Aussichtstürme und Stege am Rheinufer</a:t>
                      </a:r>
                    </a:p>
                  </a:txBody>
                  <a:tcPr marL="68580" marR="68580" marT="0" marB="0"/>
                </a:tc>
                <a:tc>
                  <a:txBody>
                    <a:bodyPr/>
                    <a:lstStyle/>
                    <a:p>
                      <a:r>
                        <a:rPr lang="de-DE" sz="1200" b="0" strike="sngStrike" dirty="0">
                          <a:solidFill>
                            <a:schemeClr val="tx1"/>
                          </a:solidFill>
                        </a:rPr>
                        <a:t>Stadt Rüdesheim</a:t>
                      </a:r>
                    </a:p>
                  </a:txBody>
                  <a:tcPr/>
                </a:tc>
                <a:tc>
                  <a:txBody>
                    <a:bodyPr/>
                    <a:lstStyle/>
                    <a:p>
                      <a:r>
                        <a:rPr lang="de-DE" sz="1200" b="1" dirty="0">
                          <a:solidFill>
                            <a:schemeClr val="tx1"/>
                          </a:solidFill>
                        </a:rPr>
                        <a:t>PRIO 1</a:t>
                      </a:r>
                    </a:p>
                  </a:txBody>
                  <a:tcPr/>
                </a:tc>
                <a:extLst>
                  <a:ext uri="{0D108BD9-81ED-4DB2-BD59-A6C34878D82A}">
                    <a16:rowId xmlns:a16="http://schemas.microsoft.com/office/drawing/2014/main" val="2182530372"/>
                  </a:ext>
                </a:extLst>
              </a:tr>
              <a:tr h="370840">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tc>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Stadteingang</a:t>
                      </a:r>
                    </a:p>
                  </a:txBody>
                  <a:tcPr marL="68580" marR="68580" marT="0" marB="0"/>
                </a:tc>
                <a:tc>
                  <a:txBody>
                    <a:bodyPr/>
                    <a:lstStyle/>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Attraktiver Kreisel am Europadreieck – hier Verkehrsfluss Führung für die Touristen zu den Attraktionen und den Parkmöglichkeiten, Der westliche Teil am Europadreieck hinter den Wohnhäuser, soll ein Mischgebiet werden. Deshalb wäre es gut, die vorhandenen Schrebergärten auf der Lach neu anzusiedeln.</a:t>
                      </a:r>
                    </a:p>
                    <a:p>
                      <a:pPr>
                        <a:spcAft>
                          <a:spcPts val="0"/>
                        </a:spcAft>
                      </a:pPr>
                      <a:endPar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Hessen Mobil / </a:t>
                      </a:r>
                    </a:p>
                    <a:p>
                      <a:pPr>
                        <a:spcAft>
                          <a:spcPts val="0"/>
                        </a:spcAft>
                      </a:pPr>
                      <a:endPar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67033236"/>
                  </a:ext>
                </a:extLst>
              </a:tr>
              <a:tr h="370840">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tc>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Panoramaweg</a:t>
                      </a:r>
                    </a:p>
                  </a:txBody>
                  <a:tcPr marL="68580" marR="68580" marT="0" marB="0"/>
                </a:tc>
                <a:tc>
                  <a:txBody>
                    <a:bodyPr/>
                    <a:lstStyle/>
                    <a:p>
                      <a:r>
                        <a:rPr lang="de-DE" sz="1200" b="0" kern="1200" dirty="0">
                          <a:solidFill>
                            <a:schemeClr val="tx1"/>
                          </a:solidFill>
                          <a:effectLst/>
                          <a:latin typeface="+mn-lt"/>
                          <a:ea typeface="+mn-ea"/>
                          <a:cs typeface="+mn-cs"/>
                        </a:rPr>
                        <a:t>Zugang von zwei Bereichen möglich, Parkplatz Ringmauer, Panoramaweg mit Aussichtslaube (Der Zugang zum Panoramaweg vom Parkplatz ist in sehr schlechtem Zustand)</a:t>
                      </a:r>
                    </a:p>
                    <a:p>
                      <a:r>
                        <a:rPr lang="de-DE" sz="1200" b="0" kern="1200" dirty="0">
                          <a:solidFill>
                            <a:schemeClr val="tx1"/>
                          </a:solidFill>
                          <a:effectLst/>
                          <a:latin typeface="+mn-lt"/>
                          <a:ea typeface="+mn-ea"/>
                          <a:cs typeface="+mn-cs"/>
                        </a:rPr>
                        <a:t>Zugang vom Feldtor über den Oberweg mit leichtem Anstieg nach oben, wo die Wege an der Marienfigur zusammen kommen. </a:t>
                      </a:r>
                    </a:p>
                    <a:p>
                      <a:r>
                        <a:rPr lang="de-DE" sz="1200" b="0" kern="1200" dirty="0">
                          <a:solidFill>
                            <a:schemeClr val="tx1"/>
                          </a:solidFill>
                          <a:effectLst/>
                          <a:latin typeface="+mn-lt"/>
                          <a:ea typeface="+mn-ea"/>
                          <a:cs typeface="+mn-cs"/>
                        </a:rPr>
                        <a:t>Von dort aus über die Kapelle (Achim Kunger Platz), Aussichtpunkt mit Verweilplatz? </a:t>
                      </a:r>
                    </a:p>
                    <a:p>
                      <a:r>
                        <a:rPr lang="de-DE" sz="1200" b="0" kern="1200" dirty="0">
                          <a:solidFill>
                            <a:schemeClr val="tx1"/>
                          </a:solidFill>
                          <a:effectLst/>
                          <a:latin typeface="+mn-lt"/>
                          <a:ea typeface="+mn-ea"/>
                          <a:cs typeface="+mn-cs"/>
                        </a:rPr>
                        <a:t>Der Rammstein, Aussichtspunkt mit Verweilplatz, evtl. Weinlehrpfad und # Symbol als Selfie-Model, weiter über das Spritzenhaus, dort könnte auch ein Aussichtspunkt entstehen. Benutzung auf eigene Gefahr, Leiter, Geländer. </a:t>
                      </a:r>
                    </a:p>
                    <a:p>
                      <a:r>
                        <a:rPr lang="de-DE" sz="1200" b="0" kern="1200" dirty="0">
                          <a:solidFill>
                            <a:schemeClr val="tx1"/>
                          </a:solidFill>
                          <a:effectLst/>
                          <a:latin typeface="+mn-lt"/>
                          <a:ea typeface="+mn-ea"/>
                          <a:cs typeface="+mn-cs"/>
                        </a:rPr>
                        <a:t>Weiter Richtung Assmannshausen mit Möglichkeiten für </a:t>
                      </a:r>
                      <a:r>
                        <a:rPr lang="de-DE" sz="1200" b="0" kern="1200" dirty="0" err="1">
                          <a:solidFill>
                            <a:schemeClr val="tx1"/>
                          </a:solidFill>
                          <a:effectLst/>
                          <a:latin typeface="+mn-lt"/>
                          <a:ea typeface="+mn-ea"/>
                          <a:cs typeface="+mn-cs"/>
                        </a:rPr>
                        <a:t>Weisswein</a:t>
                      </a:r>
                      <a:r>
                        <a:rPr lang="de-DE" sz="1200" b="0" kern="1200" dirty="0">
                          <a:solidFill>
                            <a:schemeClr val="tx1"/>
                          </a:solidFill>
                          <a:effectLst/>
                          <a:latin typeface="+mn-lt"/>
                          <a:ea typeface="+mn-ea"/>
                          <a:cs typeface="+mn-cs"/>
                        </a:rPr>
                        <a:t> Tempel und oder Aussichtssteg über den Reben bei  „Weinschrank“ Altenkirch. </a:t>
                      </a:r>
                    </a:p>
                    <a:p>
                      <a:r>
                        <a:rPr lang="de-DE" sz="1200" b="0" kern="1200" dirty="0">
                          <a:solidFill>
                            <a:schemeClr val="tx1"/>
                          </a:solidFill>
                          <a:effectLst/>
                          <a:latin typeface="+mn-lt"/>
                          <a:ea typeface="+mn-ea"/>
                          <a:cs typeface="+mn-cs"/>
                        </a:rPr>
                        <a:t> </a:t>
                      </a:r>
                    </a:p>
                  </a:txBody>
                  <a:tcPr marL="68580" marR="68580" marT="0" marB="0"/>
                </a:tc>
                <a:tc>
                  <a:txBody>
                    <a:bodyPr/>
                    <a:lstStyle/>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Stadt Rüdesheim</a:t>
                      </a:r>
                    </a:p>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Jagdgenossenschaft</a:t>
                      </a:r>
                    </a:p>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Winzer </a:t>
                      </a:r>
                    </a:p>
                    <a:p>
                      <a:pPr>
                        <a:spcAft>
                          <a:spcPts val="0"/>
                        </a:spcAft>
                      </a:pPr>
                      <a:endPar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24394409"/>
                  </a:ext>
                </a:extLst>
              </a:tr>
            </a:tbl>
          </a:graphicData>
        </a:graphic>
      </p:graphicFrame>
    </p:spTree>
    <p:extLst>
      <p:ext uri="{BB962C8B-B14F-4D97-AF65-F5344CB8AC3E}">
        <p14:creationId xmlns:p14="http://schemas.microsoft.com/office/powerpoint/2010/main" val="2665816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2">
            <a:extLst>
              <a:ext uri="{FF2B5EF4-FFF2-40B4-BE49-F238E27FC236}">
                <a16:creationId xmlns:a16="http://schemas.microsoft.com/office/drawing/2014/main" id="{CF087766-B013-4F24-BCE5-802B4B7049D8}"/>
              </a:ext>
            </a:extLst>
          </p:cNvPr>
          <p:cNvGraphicFramePr>
            <a:graphicFrameLocks noGrp="1"/>
          </p:cNvGraphicFramePr>
          <p:nvPr>
            <p:extLst>
              <p:ext uri="{D42A27DB-BD31-4B8C-83A1-F6EECF244321}">
                <p14:modId xmlns:p14="http://schemas.microsoft.com/office/powerpoint/2010/main" val="2589281404"/>
              </p:ext>
            </p:extLst>
          </p:nvPr>
        </p:nvGraphicFramePr>
        <p:xfrm>
          <a:off x="570451" y="719666"/>
          <a:ext cx="10813412" cy="5857240"/>
        </p:xfrm>
        <a:graphic>
          <a:graphicData uri="http://schemas.openxmlformats.org/drawingml/2006/table">
            <a:tbl>
              <a:tblPr firstRow="1" bandRow="1">
                <a:tableStyleId>{5C22544A-7EE6-4342-B048-85BDC9FD1C3A}</a:tableStyleId>
              </a:tblPr>
              <a:tblGrid>
                <a:gridCol w="991287">
                  <a:extLst>
                    <a:ext uri="{9D8B030D-6E8A-4147-A177-3AD203B41FA5}">
                      <a16:colId xmlns:a16="http://schemas.microsoft.com/office/drawing/2014/main" val="665567312"/>
                    </a:ext>
                  </a:extLst>
                </a:gridCol>
                <a:gridCol w="2164078">
                  <a:extLst>
                    <a:ext uri="{9D8B030D-6E8A-4147-A177-3AD203B41FA5}">
                      <a16:colId xmlns:a16="http://schemas.microsoft.com/office/drawing/2014/main" val="528664579"/>
                    </a:ext>
                  </a:extLst>
                </a:gridCol>
                <a:gridCol w="4356827">
                  <a:extLst>
                    <a:ext uri="{9D8B030D-6E8A-4147-A177-3AD203B41FA5}">
                      <a16:colId xmlns:a16="http://schemas.microsoft.com/office/drawing/2014/main" val="4269840409"/>
                    </a:ext>
                  </a:extLst>
                </a:gridCol>
                <a:gridCol w="1486185">
                  <a:extLst>
                    <a:ext uri="{9D8B030D-6E8A-4147-A177-3AD203B41FA5}">
                      <a16:colId xmlns:a16="http://schemas.microsoft.com/office/drawing/2014/main" val="728776779"/>
                    </a:ext>
                  </a:extLst>
                </a:gridCol>
                <a:gridCol w="1815035">
                  <a:extLst>
                    <a:ext uri="{9D8B030D-6E8A-4147-A177-3AD203B41FA5}">
                      <a16:colId xmlns:a16="http://schemas.microsoft.com/office/drawing/2014/main" val="20004"/>
                    </a:ext>
                  </a:extLst>
                </a:gridCol>
              </a:tblGrid>
              <a:tr h="370840">
                <a:tc>
                  <a:txBody>
                    <a:bodyPr/>
                    <a:lstStyle/>
                    <a:p>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extLst>
                  <a:ext uri="{0D108BD9-81ED-4DB2-BD59-A6C34878D82A}">
                    <a16:rowId xmlns:a16="http://schemas.microsoft.com/office/drawing/2014/main" val="2936354513"/>
                  </a:ext>
                </a:extLst>
              </a:tr>
              <a:tr h="370840">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tc>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Radweg:  Rüdesheim-Lorch </a:t>
                      </a:r>
                    </a:p>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Anbindung an bestehenden R3 / Leinpfad Rüdesheim mit Fahrrad-Leihstation, Fertigstellung des Fahrradweges</a:t>
                      </a:r>
                    </a:p>
                    <a:p>
                      <a:pPr>
                        <a:spcAft>
                          <a:spcPts val="0"/>
                        </a:spcAft>
                      </a:pPr>
                      <a:endPar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Hessen Mobil</a:t>
                      </a:r>
                    </a:p>
                  </a:txBody>
                  <a:tcPr marL="68580" marR="68580" marT="0" marB="0"/>
                </a:tc>
                <a:tc>
                  <a:txBody>
                    <a:bodyPr/>
                    <a:lstStyle/>
                    <a:p>
                      <a:pPr>
                        <a:spcAft>
                          <a:spcPts val="0"/>
                        </a:spcAft>
                      </a:pPr>
                      <a:endPar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5112440"/>
                  </a:ext>
                </a:extLst>
              </a:tr>
              <a:tr h="370840">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a:t>
                      </a:r>
                    </a:p>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Grünstreifen Assmannshausen,</a:t>
                      </a:r>
                    </a:p>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Leinpfad</a:t>
                      </a:r>
                    </a:p>
                  </a:txBody>
                  <a:tcPr marL="68580" marR="68580" marT="0" marB="0"/>
                </a:tc>
                <a:tc>
                  <a:txBody>
                    <a:bodyPr/>
                    <a:lstStyle/>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Wasserpark / Zulauf Rhein und Regensammler ; Wasserlauf - Demonstration von Niedrig- und Hochwasser, Integration von Wasserspielplätzen und Eventgelände  </a:t>
                      </a:r>
                    </a:p>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Es liegen Ideen der FHS </a:t>
                      </a:r>
                      <a:r>
                        <a:rPr lang="de-DE" sz="1200" b="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Geisenheim</a:t>
                      </a: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vor,</a:t>
                      </a:r>
                    </a:p>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Hotelschiffanleger, schwimmende Blumenhallen </a:t>
                      </a:r>
                    </a:p>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Stadt Rüdesheim</a:t>
                      </a:r>
                    </a:p>
                  </a:txBody>
                  <a:tcPr marL="68580" marR="68580" marT="0" marB="0"/>
                </a:tc>
                <a:tc>
                  <a:txBody>
                    <a:bodyPr/>
                    <a:lstStyle/>
                    <a:p>
                      <a:pPr>
                        <a:spcAft>
                          <a:spcPts val="0"/>
                        </a:spcAft>
                      </a:pPr>
                      <a:endPar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47148550"/>
                  </a:ext>
                </a:extLst>
              </a:tr>
              <a:tr h="370840">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tc>
                <a:tc>
                  <a:txBody>
                    <a:bodyPr/>
                    <a:lstStyle/>
                    <a:p>
                      <a:pPr>
                        <a:spcAft>
                          <a:spcPts val="0"/>
                        </a:spcAft>
                      </a:pPr>
                      <a:r>
                        <a:rPr lang="de-DE" sz="1200" b="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Vincenzstift</a:t>
                      </a: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Marienhausen</a:t>
                      </a:r>
                    </a:p>
                  </a:txBody>
                  <a:tcPr marL="68580" marR="68580" marT="0" marB="0"/>
                </a:tc>
                <a:tc>
                  <a:txBody>
                    <a:bodyPr/>
                    <a:lstStyle/>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Lässt sich das </a:t>
                      </a:r>
                      <a:r>
                        <a:rPr lang="de-DE" sz="1200" b="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Vincenzstift</a:t>
                      </a: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mit einbeziehen? Schlagwort: Marienkirche, Inklusionsprojekte? Gartenprojekte mit Behinderten; Kunst in der Klosterkirche </a:t>
                      </a:r>
                    </a:p>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spcAft>
                          <a:spcPts val="0"/>
                        </a:spcAft>
                      </a:pPr>
                      <a:r>
                        <a:rPr lang="de-DE" sz="1200" b="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Vincenzstift</a:t>
                      </a: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Josefs-Gesellschaft</a:t>
                      </a:r>
                    </a:p>
                  </a:txBody>
                  <a:tcPr marL="68580" marR="68580" marT="0" marB="0"/>
                </a:tc>
                <a:tc>
                  <a:txBody>
                    <a:bodyPr/>
                    <a:lstStyle/>
                    <a:p>
                      <a:pPr>
                        <a:spcAft>
                          <a:spcPts val="0"/>
                        </a:spcAft>
                      </a:pPr>
                      <a:endPar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62784586"/>
                  </a:ext>
                </a:extLst>
              </a:tr>
              <a:tr h="370840">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tc>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Höllenberg</a:t>
                      </a:r>
                    </a:p>
                  </a:txBody>
                  <a:tcPr marL="68580" marR="68580" marT="0" marB="0"/>
                </a:tc>
                <a:tc>
                  <a:txBody>
                    <a:bodyPr/>
                    <a:lstStyle/>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Wie lässt sich die bekannte Weinlage integrieren? Staatsweingüter?</a:t>
                      </a:r>
                    </a:p>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Es gibt die Idee einer Hängebrücke von Assmannshausen zum Höllenberg, Kräuterweg zum Rotweintempel, Aussichtsplattform mit Erklärungen zur speziellen Lage des Spätburgunders, Eventlocation Staatsweingüter</a:t>
                      </a:r>
                    </a:p>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Dauerhafte Beleuchtung Schriftzug „Höllenberg“</a:t>
                      </a:r>
                    </a:p>
                    <a:p>
                      <a:pPr>
                        <a:spcAft>
                          <a:spcPts val="0"/>
                        </a:spcAft>
                      </a:pPr>
                      <a:endPar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Staatsweingüter</a:t>
                      </a:r>
                    </a:p>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Winzer</a:t>
                      </a:r>
                    </a:p>
                  </a:txBody>
                  <a:tcPr marL="68580" marR="68580" marT="0" marB="0"/>
                </a:tc>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PRIO 1</a:t>
                      </a:r>
                    </a:p>
                  </a:txBody>
                  <a:tcPr marL="68580" marR="68580" marT="0" marB="0"/>
                </a:tc>
                <a:extLst>
                  <a:ext uri="{0D108BD9-81ED-4DB2-BD59-A6C34878D82A}">
                    <a16:rowId xmlns:a16="http://schemas.microsoft.com/office/drawing/2014/main" val="3271089534"/>
                  </a:ext>
                </a:extLst>
              </a:tr>
              <a:tr h="370840">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tc>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 </a:t>
                      </a:r>
                      <a:r>
                        <a:rPr lang="de-DE"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Hildegard Arboretum</a:t>
                      </a:r>
                      <a:endPar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Eine der Attraktionen für Rüdesheim ist das Kloster – Wie lässt sich dieses, wie wird dieses mit einbezogen?</a:t>
                      </a:r>
                    </a:p>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Plan der Pfarrkirche Arboretum auf dem Eibinger Friedhof. Baumallee mit „Hildegard Bäumen“ als Pfad zum Kloster ; Beschattung durch Bäume, Klimatische Verbesserung.</a:t>
                      </a:r>
                    </a:p>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2029 = 850 Todestag der Hl. Hildegard Festjahr</a:t>
                      </a:r>
                    </a:p>
                    <a:p>
                      <a:pPr>
                        <a:spcAft>
                          <a:spcPts val="0"/>
                        </a:spcAft>
                      </a:pPr>
                      <a:endPar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Abtei, Bistum, Pfarrgemeinde</a:t>
                      </a:r>
                    </a:p>
                  </a:txBody>
                  <a:tcPr marL="68580" marR="68580" marT="0" marB="0"/>
                </a:tc>
                <a:tc>
                  <a:txBody>
                    <a:bodyPr/>
                    <a:lstStyle/>
                    <a:p>
                      <a:pPr>
                        <a:spcAft>
                          <a:spcPts val="0"/>
                        </a:spcAft>
                      </a:pPr>
                      <a:endPar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15748296"/>
                  </a:ext>
                </a:extLst>
              </a:tr>
            </a:tbl>
          </a:graphicData>
        </a:graphic>
      </p:graphicFrame>
    </p:spTree>
    <p:extLst>
      <p:ext uri="{BB962C8B-B14F-4D97-AF65-F5344CB8AC3E}">
        <p14:creationId xmlns:p14="http://schemas.microsoft.com/office/powerpoint/2010/main" val="30574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2">
            <a:extLst>
              <a:ext uri="{FF2B5EF4-FFF2-40B4-BE49-F238E27FC236}">
                <a16:creationId xmlns:a16="http://schemas.microsoft.com/office/drawing/2014/main" id="{B71CE699-E419-43BB-AFF0-DE566D242DC1}"/>
              </a:ext>
            </a:extLst>
          </p:cNvPr>
          <p:cNvGraphicFramePr>
            <a:graphicFrameLocks noGrp="1"/>
          </p:cNvGraphicFramePr>
          <p:nvPr>
            <p:extLst>
              <p:ext uri="{D42A27DB-BD31-4B8C-83A1-F6EECF244321}">
                <p14:modId xmlns:p14="http://schemas.microsoft.com/office/powerpoint/2010/main" val="516931355"/>
              </p:ext>
            </p:extLst>
          </p:nvPr>
        </p:nvGraphicFramePr>
        <p:xfrm>
          <a:off x="520116" y="332922"/>
          <a:ext cx="11165748" cy="4394200"/>
        </p:xfrm>
        <a:graphic>
          <a:graphicData uri="http://schemas.openxmlformats.org/drawingml/2006/table">
            <a:tbl>
              <a:tblPr firstRow="1" bandRow="1">
                <a:tableStyleId>{5C22544A-7EE6-4342-B048-85BDC9FD1C3A}</a:tableStyleId>
              </a:tblPr>
              <a:tblGrid>
                <a:gridCol w="539610">
                  <a:extLst>
                    <a:ext uri="{9D8B030D-6E8A-4147-A177-3AD203B41FA5}">
                      <a16:colId xmlns:a16="http://schemas.microsoft.com/office/drawing/2014/main" val="4103727597"/>
                    </a:ext>
                  </a:extLst>
                </a:gridCol>
                <a:gridCol w="2075418">
                  <a:extLst>
                    <a:ext uri="{9D8B030D-6E8A-4147-A177-3AD203B41FA5}">
                      <a16:colId xmlns:a16="http://schemas.microsoft.com/office/drawing/2014/main" val="2118573509"/>
                    </a:ext>
                  </a:extLst>
                </a:gridCol>
                <a:gridCol w="4635100">
                  <a:extLst>
                    <a:ext uri="{9D8B030D-6E8A-4147-A177-3AD203B41FA5}">
                      <a16:colId xmlns:a16="http://schemas.microsoft.com/office/drawing/2014/main" val="1829307628"/>
                    </a:ext>
                  </a:extLst>
                </a:gridCol>
                <a:gridCol w="1957810">
                  <a:extLst>
                    <a:ext uri="{9D8B030D-6E8A-4147-A177-3AD203B41FA5}">
                      <a16:colId xmlns:a16="http://schemas.microsoft.com/office/drawing/2014/main" val="3613808580"/>
                    </a:ext>
                  </a:extLst>
                </a:gridCol>
                <a:gridCol w="1957810">
                  <a:extLst>
                    <a:ext uri="{9D8B030D-6E8A-4147-A177-3AD203B41FA5}">
                      <a16:colId xmlns:a16="http://schemas.microsoft.com/office/drawing/2014/main" val="20004"/>
                    </a:ext>
                  </a:extLst>
                </a:gridCol>
              </a:tblGrid>
              <a:tr h="370840">
                <a:tc>
                  <a:txBody>
                    <a:bodyPr/>
                    <a:lstStyle/>
                    <a:p>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extLst>
                  <a:ext uri="{0D108BD9-81ED-4DB2-BD59-A6C34878D82A}">
                    <a16:rowId xmlns:a16="http://schemas.microsoft.com/office/drawing/2014/main" val="3867216838"/>
                  </a:ext>
                </a:extLst>
              </a:tr>
              <a:tr h="370840">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a:t>
                      </a:r>
                    </a:p>
                  </a:txBody>
                  <a:tcPr marL="68580" marR="68580" marT="0" marB="0"/>
                </a:tc>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Kräutergärten, Kräuterpfade,</a:t>
                      </a:r>
                    </a:p>
                  </a:txBody>
                  <a:tcPr marL="68580" marR="68580" marT="0" marB="0"/>
                </a:tc>
                <a:tc>
                  <a:txBody>
                    <a:bodyPr/>
                    <a:lstStyle/>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Lässt sich hieraus ein BUGA-Projekt für Assmannshausen entwickeln?</a:t>
                      </a:r>
                    </a:p>
                    <a:p>
                      <a:pPr>
                        <a:spcAft>
                          <a:spcPts val="0"/>
                        </a:spcAft>
                      </a:pPr>
                      <a:endPar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Stadt Rüdesheim</a:t>
                      </a:r>
                    </a:p>
                  </a:txBody>
                  <a:tcPr marL="68580" marR="68580" marT="0" marB="0"/>
                </a:tc>
                <a:tc>
                  <a:txBody>
                    <a:bodyPr/>
                    <a:lstStyle/>
                    <a:p>
                      <a:pPr>
                        <a:spcAft>
                          <a:spcPts val="0"/>
                        </a:spcAft>
                      </a:pPr>
                      <a:endPar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29473468"/>
                  </a:ext>
                </a:extLst>
              </a:tr>
              <a:tr h="370840">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tc>
                <a:tc>
                  <a:txBody>
                    <a:bodyPr/>
                    <a:lstStyle/>
                    <a:p>
                      <a:pPr>
                        <a:spcAft>
                          <a:spcPts val="0"/>
                        </a:spcAft>
                      </a:pPr>
                      <a:r>
                        <a:rPr lang="de-DE" sz="1200" b="1" strike="sngStrik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Brömserburg</a:t>
                      </a: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Bienengarten /</a:t>
                      </a:r>
                    </a:p>
                    <a:p>
                      <a:pPr>
                        <a:spcAft>
                          <a:spcPts val="0"/>
                        </a:spcAft>
                      </a:pPr>
                      <a:r>
                        <a:rPr lang="de-DE" sz="1200" b="1" strike="sngStrik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Schotterparkpaltz</a:t>
                      </a:r>
                      <a:endPar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Die </a:t>
                      </a:r>
                      <a:r>
                        <a:rPr lang="de-DE" sz="1200" b="0" strike="sngStrik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Brömserburg</a:t>
                      </a: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mit den umgebenden Weinbergen ist eine grüne Oase, Dachbegrünung, Barrierefreier Zugang. Lebendige Geschichte über 1000 Jahre alt. (ehem. Wasserburg)</a:t>
                      </a:r>
                    </a:p>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Erweiterung der Fläche durch Bienengarten und Schotterparkplatz (ehem. Hotel Jung)</a:t>
                      </a:r>
                    </a:p>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als Eventfläche.</a:t>
                      </a:r>
                    </a:p>
                    <a:p>
                      <a:pPr>
                        <a:spcAft>
                          <a:spcPts val="0"/>
                        </a:spcAft>
                      </a:pPr>
                      <a:endPar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Konsortium</a:t>
                      </a:r>
                    </a:p>
                  </a:txBody>
                  <a:tcPr marL="68580" marR="68580" marT="0" marB="0"/>
                </a:tc>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PRIO 1</a:t>
                      </a:r>
                    </a:p>
                  </a:txBody>
                  <a:tcPr marL="68580" marR="68580" marT="0" marB="0"/>
                </a:tc>
                <a:extLst>
                  <a:ext uri="{0D108BD9-81ED-4DB2-BD59-A6C34878D82A}">
                    <a16:rowId xmlns:a16="http://schemas.microsoft.com/office/drawing/2014/main" val="3374100267"/>
                  </a:ext>
                </a:extLst>
              </a:tr>
              <a:tr h="370840">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15.</a:t>
                      </a:r>
                    </a:p>
                  </a:txBody>
                  <a:tcPr marL="68580" marR="68580" marT="0" marB="0"/>
                </a:tc>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Asbach Gelände / Bahnübergang</a:t>
                      </a:r>
                    </a:p>
                  </a:txBody>
                  <a:tcPr marL="68580" marR="68580" marT="0" marB="0"/>
                </a:tc>
                <a:tc>
                  <a:txBody>
                    <a:bodyPr/>
                    <a:lstStyle/>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Eher ein Sorgenkind – Lässt sich dieses Gebiet integrieren? Es stehen neue Bebauungen an.</a:t>
                      </a:r>
                    </a:p>
                    <a:p>
                      <a:pPr>
                        <a:spcAft>
                          <a:spcPts val="0"/>
                        </a:spcAft>
                      </a:pPr>
                      <a:endPar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Bahn, Hessen Mobil, Anlieger </a:t>
                      </a:r>
                    </a:p>
                  </a:txBody>
                  <a:tcPr marL="68580" marR="68580" marT="0" marB="0"/>
                </a:tc>
                <a:tc>
                  <a:txBody>
                    <a:bodyPr/>
                    <a:lstStyle/>
                    <a:p>
                      <a:pPr>
                        <a:spcAft>
                          <a:spcPts val="0"/>
                        </a:spcAft>
                      </a:pPr>
                      <a:endPar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98534549"/>
                  </a:ext>
                </a:extLst>
              </a:tr>
              <a:tr h="893415">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16.</a:t>
                      </a:r>
                    </a:p>
                  </a:txBody>
                  <a:tcPr marL="68580" marR="68580" marT="0" marB="0"/>
                </a:tc>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Malerwinkel</a:t>
                      </a:r>
                    </a:p>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Wiederbelebung von innerstädtischen Alleen</a:t>
                      </a:r>
                    </a:p>
                  </a:txBody>
                  <a:tcPr marL="68580" marR="68580" marT="0" marB="0"/>
                </a:tc>
                <a:tc>
                  <a:txBody>
                    <a:bodyPr/>
                    <a:lstStyle/>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Innerstädtische Grünfläche Blühendes u. Grünes Rüdesheim / gegen „Steingärten“ ; Urban </a:t>
                      </a:r>
                      <a:r>
                        <a:rPr lang="de-DE" sz="1200" b="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Gardening</a:t>
                      </a: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Wiederbelebung von innerstädtischen Alleen, mit klimaangepassten Gehölzen (Hugo-Asbach Str., Marienthaler Str., Grabenstr. oder Neubaugebiete</a:t>
                      </a:r>
                    </a:p>
                    <a:p>
                      <a:pPr>
                        <a:spcAft>
                          <a:spcPts val="0"/>
                        </a:spcAft>
                      </a:pPr>
                      <a:endPar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Stadt Rüdesheim</a:t>
                      </a:r>
                    </a:p>
                  </a:txBody>
                  <a:tcPr marL="68580" marR="68580" marT="0" marB="0"/>
                </a:tc>
                <a:tc>
                  <a:txBody>
                    <a:bodyPr/>
                    <a:lstStyle/>
                    <a:p>
                      <a:pPr>
                        <a:spcAft>
                          <a:spcPts val="0"/>
                        </a:spcAft>
                      </a:pPr>
                      <a:endPar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4566557"/>
                  </a:ext>
                </a:extLst>
              </a:tr>
            </a:tbl>
          </a:graphicData>
        </a:graphic>
      </p:graphicFrame>
    </p:spTree>
    <p:extLst>
      <p:ext uri="{BB962C8B-B14F-4D97-AF65-F5344CB8AC3E}">
        <p14:creationId xmlns:p14="http://schemas.microsoft.com/office/powerpoint/2010/main" val="4146027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e 3">
            <a:extLst>
              <a:ext uri="{FF2B5EF4-FFF2-40B4-BE49-F238E27FC236}">
                <a16:creationId xmlns:a16="http://schemas.microsoft.com/office/drawing/2014/main" id="{1626CBC8-91A5-4C5B-BCB3-83CEFC13E87B}"/>
              </a:ext>
            </a:extLst>
          </p:cNvPr>
          <p:cNvGraphicFramePr>
            <a:graphicFrameLocks noGrp="1"/>
          </p:cNvGraphicFramePr>
          <p:nvPr>
            <p:extLst>
              <p:ext uri="{D42A27DB-BD31-4B8C-83A1-F6EECF244321}">
                <p14:modId xmlns:p14="http://schemas.microsoft.com/office/powerpoint/2010/main" val="931418280"/>
              </p:ext>
            </p:extLst>
          </p:nvPr>
        </p:nvGraphicFramePr>
        <p:xfrm>
          <a:off x="570451" y="719666"/>
          <a:ext cx="10830188" cy="5614023"/>
        </p:xfrm>
        <a:graphic>
          <a:graphicData uri="http://schemas.openxmlformats.org/drawingml/2006/table">
            <a:tbl>
              <a:tblPr firstRow="1" bandRow="1">
                <a:tableStyleId>{5C22544A-7EE6-4342-B048-85BDC9FD1C3A}</a:tableStyleId>
              </a:tblPr>
              <a:tblGrid>
                <a:gridCol w="663282">
                  <a:extLst>
                    <a:ext uri="{9D8B030D-6E8A-4147-A177-3AD203B41FA5}">
                      <a16:colId xmlns:a16="http://schemas.microsoft.com/office/drawing/2014/main" val="3759949782"/>
                    </a:ext>
                  </a:extLst>
                </a:gridCol>
                <a:gridCol w="2522732">
                  <a:extLst>
                    <a:ext uri="{9D8B030D-6E8A-4147-A177-3AD203B41FA5}">
                      <a16:colId xmlns:a16="http://schemas.microsoft.com/office/drawing/2014/main" val="311593066"/>
                    </a:ext>
                  </a:extLst>
                </a:gridCol>
                <a:gridCol w="3890366">
                  <a:extLst>
                    <a:ext uri="{9D8B030D-6E8A-4147-A177-3AD203B41FA5}">
                      <a16:colId xmlns:a16="http://schemas.microsoft.com/office/drawing/2014/main" val="62117633"/>
                    </a:ext>
                  </a:extLst>
                </a:gridCol>
                <a:gridCol w="1876904">
                  <a:extLst>
                    <a:ext uri="{9D8B030D-6E8A-4147-A177-3AD203B41FA5}">
                      <a16:colId xmlns:a16="http://schemas.microsoft.com/office/drawing/2014/main" val="3620269022"/>
                    </a:ext>
                  </a:extLst>
                </a:gridCol>
                <a:gridCol w="1876904">
                  <a:extLst>
                    <a:ext uri="{9D8B030D-6E8A-4147-A177-3AD203B41FA5}">
                      <a16:colId xmlns:a16="http://schemas.microsoft.com/office/drawing/2014/main" val="20004"/>
                    </a:ext>
                  </a:extLst>
                </a:gridCol>
              </a:tblGrid>
              <a:tr h="538533">
                <a:tc>
                  <a:txBody>
                    <a:bodyPr/>
                    <a:lstStyle/>
                    <a:p>
                      <a:endParaRPr lang="de-DE" dirty="0"/>
                    </a:p>
                  </a:txBody>
                  <a:tcPr/>
                </a:tc>
                <a:tc>
                  <a:txBody>
                    <a:bodyPr/>
                    <a:lstStyle/>
                    <a:p>
                      <a:endParaRPr lang="de-DE"/>
                    </a:p>
                  </a:txBody>
                  <a:tcPr/>
                </a:tc>
                <a:tc>
                  <a:txBody>
                    <a:bodyPr/>
                    <a:lstStyle/>
                    <a:p>
                      <a:endParaRPr lang="de-DE" dirty="0"/>
                    </a:p>
                  </a:txBody>
                  <a:tcPr/>
                </a:tc>
                <a:tc>
                  <a:txBody>
                    <a:bodyPr/>
                    <a:lstStyle/>
                    <a:p>
                      <a:endParaRPr lang="de-DE"/>
                    </a:p>
                  </a:txBody>
                  <a:tcPr/>
                </a:tc>
                <a:tc>
                  <a:txBody>
                    <a:bodyPr/>
                    <a:lstStyle/>
                    <a:p>
                      <a:endParaRPr lang="de-DE"/>
                    </a:p>
                  </a:txBody>
                  <a:tcPr/>
                </a:tc>
                <a:extLst>
                  <a:ext uri="{0D108BD9-81ED-4DB2-BD59-A6C34878D82A}">
                    <a16:rowId xmlns:a16="http://schemas.microsoft.com/office/drawing/2014/main" val="3608825498"/>
                  </a:ext>
                </a:extLst>
              </a:tr>
              <a:tr h="796734">
                <a:tc>
                  <a:txBody>
                    <a:bodyPr/>
                    <a:lstStyle/>
                    <a:p>
                      <a:pPr>
                        <a:spcAft>
                          <a:spcPts val="0"/>
                        </a:spcAft>
                      </a:pPr>
                      <a:r>
                        <a:rPr lang="de-DE" sz="1200" b="1" dirty="0">
                          <a:solidFill>
                            <a:schemeClr val="tx1"/>
                          </a:solidFill>
                          <a:effectLst/>
                          <a:latin typeface="+mn-lt"/>
                          <a:ea typeface="Calibri" panose="020F0502020204030204" pitchFamily="34" charset="0"/>
                          <a:cs typeface="Times New Roman" panose="02020603050405020304" pitchFamily="18" charset="0"/>
                        </a:rPr>
                        <a:t>17.</a:t>
                      </a:r>
                    </a:p>
                  </a:txBody>
                  <a:tcPr marL="68580" marR="68580" marT="0" marB="0"/>
                </a:tc>
                <a:tc>
                  <a:txBody>
                    <a:bodyPr/>
                    <a:lstStyle/>
                    <a:p>
                      <a:pPr>
                        <a:spcAft>
                          <a:spcPts val="0"/>
                        </a:spcAft>
                      </a:pPr>
                      <a:r>
                        <a:rPr lang="de-DE" sz="1200" b="1" dirty="0">
                          <a:solidFill>
                            <a:schemeClr val="tx1"/>
                          </a:solidFill>
                          <a:effectLst/>
                          <a:latin typeface="+mn-lt"/>
                          <a:ea typeface="Calibri" panose="020F0502020204030204" pitchFamily="34" charset="0"/>
                          <a:cs typeface="Times New Roman" panose="02020603050405020304" pitchFamily="18" charset="0"/>
                        </a:rPr>
                        <a:t>Parkplatzflächen</a:t>
                      </a:r>
                    </a:p>
                  </a:txBody>
                  <a:tcPr marL="68580" marR="68580" marT="0" marB="0"/>
                </a:tc>
                <a:tc>
                  <a:txBody>
                    <a:bodyPr/>
                    <a:lstStyle/>
                    <a:p>
                      <a:pPr>
                        <a:spcAft>
                          <a:spcPts val="0"/>
                        </a:spcAft>
                      </a:pPr>
                      <a:r>
                        <a:rPr lang="de-DE" sz="1200" b="0" dirty="0">
                          <a:solidFill>
                            <a:schemeClr val="tx1"/>
                          </a:solidFill>
                          <a:effectLst/>
                          <a:latin typeface="+mn-lt"/>
                          <a:ea typeface="Calibri" panose="020F0502020204030204" pitchFamily="34" charset="0"/>
                          <a:cs typeface="Times New Roman" panose="02020603050405020304" pitchFamily="18" charset="0"/>
                        </a:rPr>
                        <a:t>Rüdesheim ist ein Tor zur BUGA, wo sollen die Besucher „Babyboomer-Generation“, die mit dem Auto anreisen parken? Vorhandene Parkflächen in Stand setzen, Parkleitsystem</a:t>
                      </a:r>
                    </a:p>
                  </a:txBody>
                  <a:tcPr marL="68580" marR="68580" marT="0" marB="0"/>
                </a:tc>
                <a:tc>
                  <a:txBody>
                    <a:bodyPr/>
                    <a:lstStyle/>
                    <a:p>
                      <a:pPr>
                        <a:spcAft>
                          <a:spcPts val="0"/>
                        </a:spcAft>
                      </a:pPr>
                      <a:r>
                        <a:rPr lang="de-DE" sz="1200" b="0" dirty="0">
                          <a:solidFill>
                            <a:schemeClr val="tx1"/>
                          </a:solidFill>
                          <a:effectLst/>
                          <a:latin typeface="+mn-lt"/>
                          <a:ea typeface="Calibri" panose="020F0502020204030204" pitchFamily="34" charset="0"/>
                          <a:cs typeface="Times New Roman" panose="02020603050405020304" pitchFamily="18" charset="0"/>
                        </a:rPr>
                        <a:t>BUGA</a:t>
                      </a:r>
                    </a:p>
                    <a:p>
                      <a:pPr>
                        <a:spcAft>
                          <a:spcPts val="0"/>
                        </a:spcAft>
                      </a:pPr>
                      <a:r>
                        <a:rPr lang="de-DE" sz="1200" b="0" dirty="0">
                          <a:solidFill>
                            <a:schemeClr val="tx1"/>
                          </a:solidFill>
                          <a:effectLst/>
                          <a:latin typeface="+mn-lt"/>
                          <a:ea typeface="Calibri" panose="020F0502020204030204" pitchFamily="34" charset="0"/>
                          <a:cs typeface="Times New Roman" panose="02020603050405020304" pitchFamily="18" charset="0"/>
                        </a:rPr>
                        <a:t>Stadt Rüdesheim</a:t>
                      </a:r>
                    </a:p>
                  </a:txBody>
                  <a:tcPr marL="68580" marR="68580" marT="0" marB="0"/>
                </a:tc>
                <a:tc>
                  <a:txBody>
                    <a:bodyPr/>
                    <a:lstStyle/>
                    <a:p>
                      <a:pPr>
                        <a:spcAft>
                          <a:spcPts val="0"/>
                        </a:spcAft>
                      </a:pPr>
                      <a:endParaRPr lang="de-DE" sz="12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92617909"/>
                  </a:ext>
                </a:extLst>
              </a:tr>
              <a:tr h="1327890">
                <a:tc>
                  <a:txBody>
                    <a:bodyPr/>
                    <a:lstStyle/>
                    <a:p>
                      <a:pPr>
                        <a:spcAft>
                          <a:spcPts val="0"/>
                        </a:spcAft>
                      </a:pPr>
                      <a:r>
                        <a:rPr lang="de-DE" sz="1200" b="1" strike="sngStrike" dirty="0">
                          <a:solidFill>
                            <a:schemeClr val="tx1"/>
                          </a:solidFill>
                          <a:effectLst/>
                          <a:latin typeface="+mn-lt"/>
                          <a:ea typeface="Calibri" panose="020F0502020204030204" pitchFamily="34" charset="0"/>
                          <a:cs typeface="Times New Roman" panose="02020603050405020304" pitchFamily="18" charset="0"/>
                        </a:rPr>
                        <a:t>18.</a:t>
                      </a:r>
                    </a:p>
                  </a:txBody>
                  <a:tcPr marL="68580" marR="68580" marT="0" marB="0"/>
                </a:tc>
                <a:tc>
                  <a:txBody>
                    <a:bodyPr/>
                    <a:lstStyle/>
                    <a:p>
                      <a:pPr>
                        <a:spcAft>
                          <a:spcPts val="0"/>
                        </a:spcAft>
                      </a:pPr>
                      <a:r>
                        <a:rPr lang="de-DE" sz="1200" b="1" strike="sngStrike" dirty="0">
                          <a:solidFill>
                            <a:schemeClr val="tx1"/>
                          </a:solidFill>
                          <a:effectLst/>
                          <a:latin typeface="+mn-lt"/>
                          <a:ea typeface="Calibri" panose="020F0502020204030204" pitchFamily="34" charset="0"/>
                          <a:cs typeface="Times New Roman" panose="02020603050405020304" pitchFamily="18" charset="0"/>
                        </a:rPr>
                        <a:t>Wanderweg</a:t>
                      </a:r>
                    </a:p>
                  </a:txBody>
                  <a:tcPr marL="68580" marR="68580" marT="0" marB="0"/>
                </a:tc>
                <a:tc>
                  <a:txBody>
                    <a:bodyPr/>
                    <a:lstStyle/>
                    <a:p>
                      <a:pPr>
                        <a:spcAft>
                          <a:spcPts val="0"/>
                        </a:spcAft>
                      </a:pPr>
                      <a:r>
                        <a:rPr lang="de-DE" sz="1200" b="0" strike="sngStrike" dirty="0">
                          <a:solidFill>
                            <a:schemeClr val="tx1"/>
                          </a:solidFill>
                          <a:effectLst/>
                          <a:latin typeface="+mn-lt"/>
                          <a:ea typeface="Calibri" panose="020F0502020204030204" pitchFamily="34" charset="0"/>
                          <a:cs typeface="Times New Roman" panose="02020603050405020304" pitchFamily="18" charset="0"/>
                        </a:rPr>
                        <a:t>Assmannshausen-</a:t>
                      </a:r>
                      <a:r>
                        <a:rPr lang="de-DE" sz="1200" b="0" strike="sngStrike" dirty="0" err="1">
                          <a:solidFill>
                            <a:schemeClr val="tx1"/>
                          </a:solidFill>
                          <a:effectLst/>
                          <a:latin typeface="+mn-lt"/>
                          <a:ea typeface="Calibri" panose="020F0502020204030204" pitchFamily="34" charset="0"/>
                          <a:cs typeface="Times New Roman" panose="02020603050405020304" pitchFamily="18" charset="0"/>
                        </a:rPr>
                        <a:t>Aulhausen</a:t>
                      </a:r>
                      <a:r>
                        <a:rPr lang="de-DE" sz="1200" b="0" strike="sngStrike" dirty="0">
                          <a:solidFill>
                            <a:schemeClr val="tx1"/>
                          </a:solidFill>
                          <a:effectLst/>
                          <a:latin typeface="+mn-lt"/>
                          <a:ea typeface="Calibri" panose="020F0502020204030204" pitchFamily="34" charset="0"/>
                          <a:cs typeface="Times New Roman" panose="02020603050405020304" pitchFamily="18" charset="0"/>
                        </a:rPr>
                        <a:t>; Am Höllenbach entlang vorbei an der Waldmühle;</a:t>
                      </a:r>
                    </a:p>
                    <a:p>
                      <a:pPr>
                        <a:spcAft>
                          <a:spcPts val="0"/>
                        </a:spcAft>
                      </a:pPr>
                      <a:r>
                        <a:rPr lang="de-DE" sz="1200" b="0" strike="sngStrike" dirty="0">
                          <a:solidFill>
                            <a:schemeClr val="tx1"/>
                          </a:solidFill>
                          <a:effectLst/>
                          <a:latin typeface="+mn-lt"/>
                          <a:ea typeface="Calibri" panose="020F0502020204030204" pitchFamily="34" charset="0"/>
                          <a:cs typeface="Times New Roman" panose="02020603050405020304" pitchFamily="18" charset="0"/>
                        </a:rPr>
                        <a:t>Anbindung nach </a:t>
                      </a:r>
                      <a:r>
                        <a:rPr lang="de-DE" sz="1200" b="0" strike="sngStrike" dirty="0" err="1">
                          <a:solidFill>
                            <a:schemeClr val="tx1"/>
                          </a:solidFill>
                          <a:effectLst/>
                          <a:latin typeface="+mn-lt"/>
                          <a:ea typeface="Calibri" panose="020F0502020204030204" pitchFamily="34" charset="0"/>
                          <a:cs typeface="Times New Roman" panose="02020603050405020304" pitchFamily="18" charset="0"/>
                        </a:rPr>
                        <a:t>Aulhausen</a:t>
                      </a:r>
                      <a:r>
                        <a:rPr lang="de-DE" sz="1200" b="0" strike="sngStrike" dirty="0">
                          <a:solidFill>
                            <a:schemeClr val="tx1"/>
                          </a:solidFill>
                          <a:effectLst/>
                          <a:latin typeface="+mn-lt"/>
                          <a:ea typeface="Calibri" panose="020F0502020204030204" pitchFamily="34" charset="0"/>
                          <a:cs typeface="Times New Roman" panose="02020603050405020304" pitchFamily="18" charset="0"/>
                        </a:rPr>
                        <a:t> (</a:t>
                      </a:r>
                      <a:r>
                        <a:rPr lang="de-DE" sz="1200" b="0" strike="sngStrike" dirty="0" err="1">
                          <a:solidFill>
                            <a:schemeClr val="tx1"/>
                          </a:solidFill>
                          <a:effectLst/>
                          <a:latin typeface="+mn-lt"/>
                          <a:ea typeface="Calibri" panose="020F0502020204030204" pitchFamily="34" charset="0"/>
                          <a:cs typeface="Times New Roman" panose="02020603050405020304" pitchFamily="18" charset="0"/>
                        </a:rPr>
                        <a:t>Vincenzstift</a:t>
                      </a:r>
                      <a:r>
                        <a:rPr lang="de-DE" sz="1200" b="0" strike="sngStrike" dirty="0">
                          <a:solidFill>
                            <a:schemeClr val="tx1"/>
                          </a:solidFill>
                          <a:effectLst/>
                          <a:latin typeface="+mn-lt"/>
                          <a:ea typeface="Calibri" panose="020F0502020204030204" pitchFamily="34" charset="0"/>
                          <a:cs typeface="Times New Roman" panose="02020603050405020304" pitchFamily="18" charset="0"/>
                        </a:rPr>
                        <a:t> / Marienhausen) Landesstr. 3034</a:t>
                      </a:r>
                    </a:p>
                    <a:p>
                      <a:pPr>
                        <a:spcAft>
                          <a:spcPts val="0"/>
                        </a:spcAft>
                      </a:pPr>
                      <a:r>
                        <a:rPr lang="de-DE" sz="1200" b="0" strike="sngStrike" dirty="0">
                          <a:solidFill>
                            <a:schemeClr val="tx1"/>
                          </a:solidFill>
                          <a:effectLst/>
                          <a:latin typeface="+mn-lt"/>
                          <a:ea typeface="Calibri" panose="020F0502020204030204" pitchFamily="34" charset="0"/>
                          <a:cs typeface="Times New Roman" panose="02020603050405020304" pitchFamily="18" charset="0"/>
                        </a:rPr>
                        <a:t>Renaturierung Höllenbach als Erlebnispfad</a:t>
                      </a:r>
                    </a:p>
                  </a:txBody>
                  <a:tcPr marL="68580" marR="68580" marT="0" marB="0"/>
                </a:tc>
                <a:tc>
                  <a:txBody>
                    <a:bodyPr/>
                    <a:lstStyle/>
                    <a:p>
                      <a:r>
                        <a:rPr lang="de-DE" sz="1200" b="0" strike="sngStrike" dirty="0">
                          <a:latin typeface="+mn-lt"/>
                        </a:rPr>
                        <a:t>Land Hessen</a:t>
                      </a:r>
                    </a:p>
                  </a:txBody>
                  <a:tcPr/>
                </a:tc>
                <a:tc>
                  <a:txBody>
                    <a:bodyPr/>
                    <a:lstStyle/>
                    <a:p>
                      <a:r>
                        <a:rPr lang="de-DE" sz="1200" b="1" dirty="0">
                          <a:latin typeface="+mn-lt"/>
                        </a:rPr>
                        <a:t>PRIO 1</a:t>
                      </a:r>
                    </a:p>
                  </a:txBody>
                  <a:tcPr/>
                </a:tc>
                <a:extLst>
                  <a:ext uri="{0D108BD9-81ED-4DB2-BD59-A6C34878D82A}">
                    <a16:rowId xmlns:a16="http://schemas.microsoft.com/office/drawing/2014/main" val="992022958"/>
                  </a:ext>
                </a:extLst>
              </a:tr>
              <a:tr h="538533">
                <a:tc>
                  <a:txBody>
                    <a:bodyPr/>
                    <a:lstStyle/>
                    <a:p>
                      <a:pPr>
                        <a:spcAft>
                          <a:spcPts val="0"/>
                        </a:spcAft>
                      </a:pPr>
                      <a:r>
                        <a:rPr lang="de-DE" sz="1200" b="1" strike="sngStrike" dirty="0">
                          <a:solidFill>
                            <a:schemeClr val="tx1"/>
                          </a:solidFill>
                          <a:effectLst/>
                          <a:latin typeface="+mn-lt"/>
                          <a:ea typeface="Calibri" panose="020F0502020204030204" pitchFamily="34" charset="0"/>
                          <a:cs typeface="Times New Roman" panose="02020603050405020304" pitchFamily="18" charset="0"/>
                        </a:rPr>
                        <a:t>19.</a:t>
                      </a:r>
                    </a:p>
                  </a:txBody>
                  <a:tcPr marL="68580" marR="68580" marT="0" marB="0"/>
                </a:tc>
                <a:tc>
                  <a:txBody>
                    <a:bodyPr/>
                    <a:lstStyle/>
                    <a:p>
                      <a:pPr>
                        <a:spcAft>
                          <a:spcPts val="0"/>
                        </a:spcAft>
                      </a:pPr>
                      <a:r>
                        <a:rPr lang="de-DE" sz="1200" b="1" strike="sngStrike" dirty="0">
                          <a:solidFill>
                            <a:schemeClr val="tx1"/>
                          </a:solidFill>
                          <a:effectLst/>
                          <a:latin typeface="+mn-lt"/>
                          <a:ea typeface="Calibri" panose="020F0502020204030204" pitchFamily="34" charset="0"/>
                          <a:cs typeface="Times New Roman" panose="02020603050405020304" pitchFamily="18" charset="0"/>
                        </a:rPr>
                        <a:t>Sommerrodelbahn</a:t>
                      </a:r>
                    </a:p>
                  </a:txBody>
                  <a:tcPr marL="68580" marR="68580" marT="0" marB="0"/>
                </a:tc>
                <a:tc>
                  <a:txBody>
                    <a:bodyPr/>
                    <a:lstStyle/>
                    <a:p>
                      <a:pPr>
                        <a:spcAft>
                          <a:spcPts val="0"/>
                        </a:spcAft>
                      </a:pPr>
                      <a:r>
                        <a:rPr lang="de-DE" sz="1200" b="0" strike="sngStrike" dirty="0">
                          <a:solidFill>
                            <a:schemeClr val="tx1"/>
                          </a:solidFill>
                          <a:effectLst/>
                          <a:latin typeface="+mn-lt"/>
                          <a:ea typeface="Calibri" panose="020F0502020204030204" pitchFamily="34" charset="0"/>
                          <a:cs typeface="Times New Roman" panose="02020603050405020304" pitchFamily="18" charset="0"/>
                        </a:rPr>
                        <a:t>Assmannshausen</a:t>
                      </a:r>
                    </a:p>
                  </a:txBody>
                  <a:tcPr marL="68580" marR="68580" marT="0" marB="0"/>
                </a:tc>
                <a:tc>
                  <a:txBody>
                    <a:bodyPr/>
                    <a:lstStyle/>
                    <a:p>
                      <a:endParaRPr lang="de-DE" sz="1200" b="0" dirty="0">
                        <a:latin typeface="+mn-lt"/>
                      </a:endParaRPr>
                    </a:p>
                  </a:txBody>
                  <a:tcPr/>
                </a:tc>
                <a:tc>
                  <a:txBody>
                    <a:bodyPr/>
                    <a:lstStyle/>
                    <a:p>
                      <a:r>
                        <a:rPr lang="de-DE" sz="1200" b="1" dirty="0">
                          <a:latin typeface="+mn-lt"/>
                        </a:rPr>
                        <a:t>PRIO 1</a:t>
                      </a:r>
                    </a:p>
                  </a:txBody>
                  <a:tcPr/>
                </a:tc>
                <a:extLst>
                  <a:ext uri="{0D108BD9-81ED-4DB2-BD59-A6C34878D82A}">
                    <a16:rowId xmlns:a16="http://schemas.microsoft.com/office/drawing/2014/main" val="100210940"/>
                  </a:ext>
                </a:extLst>
              </a:tr>
              <a:tr h="538533">
                <a:tc>
                  <a:txBody>
                    <a:bodyPr/>
                    <a:lstStyle/>
                    <a:p>
                      <a:pPr>
                        <a:spcAft>
                          <a:spcPts val="0"/>
                        </a:spcAft>
                      </a:pPr>
                      <a:r>
                        <a:rPr lang="de-DE" sz="1200" b="1" dirty="0">
                          <a:solidFill>
                            <a:schemeClr val="tx1"/>
                          </a:solidFill>
                          <a:effectLst/>
                          <a:latin typeface="+mn-lt"/>
                          <a:ea typeface="Calibri" panose="020F0502020204030204" pitchFamily="34" charset="0"/>
                          <a:cs typeface="Times New Roman" panose="02020603050405020304" pitchFamily="18" charset="0"/>
                        </a:rPr>
                        <a:t>20.</a:t>
                      </a:r>
                    </a:p>
                  </a:txBody>
                  <a:tcPr marL="68580" marR="68580" marT="0" marB="0"/>
                </a:tc>
                <a:tc>
                  <a:txBody>
                    <a:bodyPr/>
                    <a:lstStyle/>
                    <a:p>
                      <a:pPr>
                        <a:spcAft>
                          <a:spcPts val="0"/>
                        </a:spcAft>
                      </a:pPr>
                      <a:r>
                        <a:rPr lang="de-DE" sz="1200" b="1" dirty="0">
                          <a:solidFill>
                            <a:schemeClr val="tx1"/>
                          </a:solidFill>
                          <a:effectLst/>
                          <a:latin typeface="+mn-lt"/>
                          <a:ea typeface="Calibri" panose="020F0502020204030204" pitchFamily="34" charset="0"/>
                          <a:cs typeface="Times New Roman" panose="02020603050405020304" pitchFamily="18" charset="0"/>
                        </a:rPr>
                        <a:t>Baumwipfelpfad</a:t>
                      </a:r>
                    </a:p>
                  </a:txBody>
                  <a:tcPr marL="68580" marR="68580" marT="0" marB="0"/>
                </a:tc>
                <a:tc>
                  <a:txBody>
                    <a:bodyPr/>
                    <a:lstStyle/>
                    <a:p>
                      <a:pPr>
                        <a:spcAft>
                          <a:spcPts val="0"/>
                        </a:spcAft>
                      </a:pPr>
                      <a:r>
                        <a:rPr lang="de-DE" sz="1200" b="0" dirty="0">
                          <a:solidFill>
                            <a:schemeClr val="tx1"/>
                          </a:solidFill>
                          <a:effectLst/>
                          <a:latin typeface="+mn-lt"/>
                          <a:ea typeface="Calibri" panose="020F0502020204030204" pitchFamily="34" charset="0"/>
                          <a:cs typeface="Times New Roman" panose="02020603050405020304" pitchFamily="18" charset="0"/>
                        </a:rPr>
                        <a:t>Bergstation Seilbahn Assmannshausen</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b="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b="1" dirty="0">
                        <a:latin typeface="+mn-lt"/>
                      </a:endParaRPr>
                    </a:p>
                  </a:txBody>
                  <a:tcPr/>
                </a:tc>
                <a:extLst>
                  <a:ext uri="{0D108BD9-81ED-4DB2-BD59-A6C34878D82A}">
                    <a16:rowId xmlns:a16="http://schemas.microsoft.com/office/drawing/2014/main" val="3504686339"/>
                  </a:ext>
                </a:extLst>
              </a:tr>
              <a:tr h="538533">
                <a:tc>
                  <a:txBody>
                    <a:bodyPr/>
                    <a:lstStyle/>
                    <a:p>
                      <a:pPr>
                        <a:spcAft>
                          <a:spcPts val="0"/>
                        </a:spcAft>
                      </a:pPr>
                      <a:r>
                        <a:rPr lang="de-DE" sz="1200" b="1" strike="noStrike" dirty="0">
                          <a:solidFill>
                            <a:schemeClr val="tx1"/>
                          </a:solidFill>
                          <a:effectLst/>
                          <a:latin typeface="+mn-lt"/>
                          <a:ea typeface="Calibri" panose="020F0502020204030204" pitchFamily="34" charset="0"/>
                          <a:cs typeface="Times New Roman" panose="02020603050405020304" pitchFamily="18" charset="0"/>
                        </a:rPr>
                        <a:t>21.</a:t>
                      </a:r>
                    </a:p>
                    <a:p>
                      <a:pPr>
                        <a:spcAft>
                          <a:spcPts val="0"/>
                        </a:spcAft>
                      </a:pPr>
                      <a:r>
                        <a:rPr lang="de-DE" sz="1200" b="1" strike="noStrike" dirty="0">
                          <a:solidFill>
                            <a:schemeClr val="tx1"/>
                          </a:solidFill>
                          <a:effectLst/>
                          <a:latin typeface="+mn-lt"/>
                          <a:ea typeface="Calibri" panose="020F0502020204030204" pitchFamily="34" charset="0"/>
                          <a:cs typeface="Times New Roman" panose="02020603050405020304" pitchFamily="18" charset="0"/>
                        </a:rPr>
                        <a:t> </a:t>
                      </a:r>
                    </a:p>
                  </a:txBody>
                  <a:tcPr marL="68580" marR="68580" marT="0" marB="0"/>
                </a:tc>
                <a:tc>
                  <a:txBody>
                    <a:bodyPr/>
                    <a:lstStyle/>
                    <a:p>
                      <a:pPr>
                        <a:spcAft>
                          <a:spcPts val="0"/>
                        </a:spcAft>
                      </a:pPr>
                      <a:r>
                        <a:rPr lang="de-DE" sz="1200" b="1" strike="noStrike" dirty="0" err="1">
                          <a:solidFill>
                            <a:schemeClr val="tx1"/>
                          </a:solidFill>
                          <a:effectLst/>
                          <a:latin typeface="+mn-lt"/>
                          <a:ea typeface="Calibri" panose="020F0502020204030204" pitchFamily="34" charset="0"/>
                          <a:cs typeface="Times New Roman" panose="02020603050405020304" pitchFamily="18" charset="0"/>
                        </a:rPr>
                        <a:t>Skyfly</a:t>
                      </a:r>
                      <a:endParaRPr lang="de-DE" sz="1200" b="1" strike="noStrike"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0" strike="noStrike" dirty="0">
                          <a:solidFill>
                            <a:schemeClr val="tx1"/>
                          </a:solidFill>
                          <a:effectLst/>
                          <a:latin typeface="+mn-lt"/>
                          <a:ea typeface="Calibri" panose="020F0502020204030204" pitchFamily="34" charset="0"/>
                          <a:cs typeface="Times New Roman" panose="02020603050405020304" pitchFamily="18" charset="0"/>
                        </a:rPr>
                        <a:t>Durch das Höllental von </a:t>
                      </a:r>
                      <a:r>
                        <a:rPr lang="de-DE" sz="1200" b="0" strike="noStrike" dirty="0" err="1">
                          <a:solidFill>
                            <a:schemeClr val="tx1"/>
                          </a:solidFill>
                          <a:effectLst/>
                          <a:latin typeface="+mn-lt"/>
                          <a:ea typeface="Calibri" panose="020F0502020204030204" pitchFamily="34" charset="0"/>
                          <a:cs typeface="Times New Roman" panose="02020603050405020304" pitchFamily="18" charset="0"/>
                        </a:rPr>
                        <a:t>Aulhausen</a:t>
                      </a:r>
                      <a:r>
                        <a:rPr lang="de-DE" sz="1200" b="0" strike="noStrike" dirty="0">
                          <a:solidFill>
                            <a:schemeClr val="tx1"/>
                          </a:solidFill>
                          <a:effectLst/>
                          <a:latin typeface="+mn-lt"/>
                          <a:ea typeface="Calibri" panose="020F0502020204030204" pitchFamily="34" charset="0"/>
                          <a:cs typeface="Times New Roman" panose="02020603050405020304" pitchFamily="18" charset="0"/>
                        </a:rPr>
                        <a:t> nach Assmannshausen</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b="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b="1" dirty="0">
                        <a:latin typeface="+mn-lt"/>
                      </a:endParaRPr>
                    </a:p>
                  </a:txBody>
                  <a:tcPr/>
                </a:tc>
                <a:extLst>
                  <a:ext uri="{0D108BD9-81ED-4DB2-BD59-A6C34878D82A}">
                    <a16:rowId xmlns:a16="http://schemas.microsoft.com/office/drawing/2014/main" val="3995164012"/>
                  </a:ext>
                </a:extLst>
              </a:tr>
              <a:tr h="538533">
                <a:tc>
                  <a:txBody>
                    <a:bodyPr/>
                    <a:lstStyle/>
                    <a:p>
                      <a:pPr>
                        <a:spcAft>
                          <a:spcPts val="0"/>
                        </a:spcAft>
                      </a:pPr>
                      <a:r>
                        <a:rPr lang="de-DE" sz="1200" b="1" dirty="0">
                          <a:solidFill>
                            <a:schemeClr val="tx1"/>
                          </a:solidFill>
                          <a:effectLst/>
                          <a:latin typeface="+mn-lt"/>
                          <a:ea typeface="Calibri" panose="020F0502020204030204" pitchFamily="34" charset="0"/>
                          <a:cs typeface="Times New Roman" panose="02020603050405020304" pitchFamily="18" charset="0"/>
                        </a:rPr>
                        <a:t>22.</a:t>
                      </a:r>
                    </a:p>
                  </a:txBody>
                  <a:tcPr marL="68580" marR="68580" marT="0" marB="0"/>
                </a:tc>
                <a:tc>
                  <a:txBody>
                    <a:bodyPr/>
                    <a:lstStyle/>
                    <a:p>
                      <a:pPr>
                        <a:spcAft>
                          <a:spcPts val="0"/>
                        </a:spcAft>
                      </a:pPr>
                      <a:r>
                        <a:rPr lang="de-DE" sz="1200" b="1" dirty="0">
                          <a:solidFill>
                            <a:schemeClr val="tx1"/>
                          </a:solidFill>
                          <a:effectLst/>
                          <a:latin typeface="+mn-lt"/>
                          <a:ea typeface="Calibri" panose="020F0502020204030204" pitchFamily="34" charset="0"/>
                          <a:cs typeface="Times New Roman" panose="02020603050405020304" pitchFamily="18" charset="0"/>
                        </a:rPr>
                        <a:t>Alternative Schutzhüttenkonzepte</a:t>
                      </a:r>
                    </a:p>
                  </a:txBody>
                  <a:tcPr marL="68580" marR="68580" marT="0" marB="0"/>
                </a:tc>
                <a:tc>
                  <a:txBody>
                    <a:bodyPr/>
                    <a:lstStyle/>
                    <a:p>
                      <a:pPr>
                        <a:spcAft>
                          <a:spcPts val="0"/>
                        </a:spcAft>
                      </a:pPr>
                      <a:r>
                        <a:rPr lang="de-DE" sz="1200" b="0" dirty="0">
                          <a:solidFill>
                            <a:schemeClr val="tx1"/>
                          </a:solidFill>
                          <a:effectLst/>
                          <a:latin typeface="+mn-lt"/>
                          <a:ea typeface="Calibri" panose="020F0502020204030204" pitchFamily="34" charset="0"/>
                          <a:cs typeface="Times New Roman" panose="02020603050405020304" pitchFamily="18" charset="0"/>
                        </a:rPr>
                        <a:t>Tiny </a:t>
                      </a:r>
                      <a:r>
                        <a:rPr lang="de-DE" sz="1200" b="0" dirty="0" err="1">
                          <a:solidFill>
                            <a:schemeClr val="tx1"/>
                          </a:solidFill>
                          <a:effectLst/>
                          <a:latin typeface="+mn-lt"/>
                          <a:ea typeface="Calibri" panose="020F0502020204030204" pitchFamily="34" charset="0"/>
                          <a:cs typeface="Times New Roman" panose="02020603050405020304" pitchFamily="18" charset="0"/>
                        </a:rPr>
                        <a:t>Houses</a:t>
                      </a:r>
                      <a:r>
                        <a:rPr lang="de-DE" sz="1200" b="0" dirty="0">
                          <a:solidFill>
                            <a:schemeClr val="tx1"/>
                          </a:solidFill>
                          <a:effectLst/>
                          <a:latin typeface="+mn-lt"/>
                          <a:ea typeface="Calibri" panose="020F0502020204030204" pitchFamily="34" charset="0"/>
                          <a:cs typeface="Times New Roman" panose="02020603050405020304" pitchFamily="18" charset="0"/>
                        </a:rPr>
                        <a:t> mit Ökoarchitektur</a:t>
                      </a:r>
                    </a:p>
                  </a:txBody>
                  <a:tcPr marL="68580" marR="68580" marT="0" marB="0"/>
                </a:tc>
                <a:tc>
                  <a:txBody>
                    <a:bodyPr/>
                    <a:lstStyle/>
                    <a:p>
                      <a:r>
                        <a:rPr lang="de-DE" sz="1200" b="0" dirty="0">
                          <a:latin typeface="+mn-lt"/>
                        </a:rPr>
                        <a:t>BUGA</a:t>
                      </a:r>
                    </a:p>
                  </a:txBody>
                  <a:tcPr/>
                </a:tc>
                <a:tc>
                  <a:txBody>
                    <a:bodyPr/>
                    <a:lstStyle/>
                    <a:p>
                      <a:endParaRPr lang="de-DE" sz="1200" b="1" dirty="0">
                        <a:latin typeface="+mn-lt"/>
                      </a:endParaRPr>
                    </a:p>
                  </a:txBody>
                  <a:tcPr/>
                </a:tc>
                <a:extLst>
                  <a:ext uri="{0D108BD9-81ED-4DB2-BD59-A6C34878D82A}">
                    <a16:rowId xmlns:a16="http://schemas.microsoft.com/office/drawing/2014/main" val="3632040222"/>
                  </a:ext>
                </a:extLst>
              </a:tr>
              <a:tr h="796734">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23.</a:t>
                      </a:r>
                    </a:p>
                  </a:txBody>
                  <a:tcPr marL="68580" marR="68580" marT="0" marB="0"/>
                </a:tc>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Weinberge</a:t>
                      </a:r>
                    </a:p>
                  </a:txBody>
                  <a:tcPr marL="68580" marR="68580" marT="0" marB="0"/>
                </a:tc>
                <a:tc>
                  <a:txBody>
                    <a:bodyPr/>
                    <a:lstStyle/>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Weinlehrpfad Wiederbelegung, Schattenspender durch Spritzenhäuser oder temporäre Tiny </a:t>
                      </a:r>
                      <a:r>
                        <a:rPr lang="de-DE" sz="1200" b="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Houses</a:t>
                      </a:r>
                      <a:endPar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FHS Geisenheim; Winzer, Stadt Rüdesheim</a:t>
                      </a:r>
                    </a:p>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spcAft>
                          <a:spcPts val="0"/>
                        </a:spcAft>
                      </a:pPr>
                      <a:endPar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35452369"/>
                  </a:ext>
                </a:extLst>
              </a:tr>
            </a:tbl>
          </a:graphicData>
        </a:graphic>
      </p:graphicFrame>
    </p:spTree>
    <p:extLst>
      <p:ext uri="{BB962C8B-B14F-4D97-AF65-F5344CB8AC3E}">
        <p14:creationId xmlns:p14="http://schemas.microsoft.com/office/powerpoint/2010/main" val="1323845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p:cNvGraphicFramePr>
            <a:graphicFrameLocks noGrp="1"/>
          </p:cNvGraphicFramePr>
          <p:nvPr>
            <p:extLst>
              <p:ext uri="{D42A27DB-BD31-4B8C-83A1-F6EECF244321}">
                <p14:modId xmlns:p14="http://schemas.microsoft.com/office/powerpoint/2010/main" val="2755398583"/>
              </p:ext>
            </p:extLst>
          </p:nvPr>
        </p:nvGraphicFramePr>
        <p:xfrm>
          <a:off x="971550" y="383722"/>
          <a:ext cx="10579392" cy="6101199"/>
        </p:xfrm>
        <a:graphic>
          <a:graphicData uri="http://schemas.openxmlformats.org/drawingml/2006/table">
            <a:tbl>
              <a:tblPr firstRow="1" bandRow="1">
                <a:tableStyleId>{5C22544A-7EE6-4342-B048-85BDC9FD1C3A}</a:tableStyleId>
              </a:tblPr>
              <a:tblGrid>
                <a:gridCol w="714351">
                  <a:extLst>
                    <a:ext uri="{9D8B030D-6E8A-4147-A177-3AD203B41FA5}">
                      <a16:colId xmlns:a16="http://schemas.microsoft.com/office/drawing/2014/main" val="20000"/>
                    </a:ext>
                  </a:extLst>
                </a:gridCol>
                <a:gridCol w="2758538">
                  <a:extLst>
                    <a:ext uri="{9D8B030D-6E8A-4147-A177-3AD203B41FA5}">
                      <a16:colId xmlns:a16="http://schemas.microsoft.com/office/drawing/2014/main" val="20001"/>
                    </a:ext>
                  </a:extLst>
                </a:gridCol>
                <a:gridCol w="2874745">
                  <a:extLst>
                    <a:ext uri="{9D8B030D-6E8A-4147-A177-3AD203B41FA5}">
                      <a16:colId xmlns:a16="http://schemas.microsoft.com/office/drawing/2014/main" val="20002"/>
                    </a:ext>
                  </a:extLst>
                </a:gridCol>
                <a:gridCol w="2115879">
                  <a:extLst>
                    <a:ext uri="{9D8B030D-6E8A-4147-A177-3AD203B41FA5}">
                      <a16:colId xmlns:a16="http://schemas.microsoft.com/office/drawing/2014/main" val="20003"/>
                    </a:ext>
                  </a:extLst>
                </a:gridCol>
                <a:gridCol w="2115879">
                  <a:extLst>
                    <a:ext uri="{9D8B030D-6E8A-4147-A177-3AD203B41FA5}">
                      <a16:colId xmlns:a16="http://schemas.microsoft.com/office/drawing/2014/main" val="20004"/>
                    </a:ext>
                  </a:extLst>
                </a:gridCol>
              </a:tblGrid>
              <a:tr h="791334">
                <a:tc>
                  <a:txBody>
                    <a:bodyPr/>
                    <a:lstStyle/>
                    <a:p>
                      <a:endParaRPr lang="de-DE" dirty="0"/>
                    </a:p>
                  </a:txBody>
                  <a:tcPr/>
                </a:tc>
                <a:tc>
                  <a:txBody>
                    <a:bodyPr/>
                    <a:lstStyle/>
                    <a:p>
                      <a:endParaRPr lang="de-DE" dirty="0"/>
                    </a:p>
                  </a:txBody>
                  <a:tcPr/>
                </a:tc>
                <a:tc>
                  <a:txBody>
                    <a:bodyPr/>
                    <a:lstStyle/>
                    <a:p>
                      <a:endParaRPr lang="de-DE"/>
                    </a:p>
                  </a:txBody>
                  <a:tcPr/>
                </a:tc>
                <a:tc>
                  <a:txBody>
                    <a:bodyPr/>
                    <a:lstStyle/>
                    <a:p>
                      <a:endParaRPr lang="de-DE"/>
                    </a:p>
                  </a:txBody>
                  <a:tcPr/>
                </a:tc>
                <a:tc>
                  <a:txBody>
                    <a:bodyPr/>
                    <a:lstStyle/>
                    <a:p>
                      <a:endParaRPr lang="de-DE" dirty="0"/>
                    </a:p>
                  </a:txBody>
                  <a:tcPr/>
                </a:tc>
                <a:extLst>
                  <a:ext uri="{0D108BD9-81ED-4DB2-BD59-A6C34878D82A}">
                    <a16:rowId xmlns:a16="http://schemas.microsoft.com/office/drawing/2014/main" val="10000"/>
                  </a:ext>
                </a:extLst>
              </a:tr>
              <a:tr h="800701">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24.</a:t>
                      </a:r>
                    </a:p>
                  </a:txBody>
                  <a:tcPr marL="68580" marR="68580" marT="0" marB="0"/>
                </a:tc>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Reaktivierung des „Rheingauer Gebücks“ und Ausbau der Wanderparkplätze (</a:t>
                      </a:r>
                      <a:r>
                        <a:rPr lang="de-DE" sz="1200" b="1" strike="sngStrik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Wispertrail</a:t>
                      </a: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Wanderwege der </a:t>
                      </a:r>
                      <a:r>
                        <a:rPr lang="de-DE" sz="1200" b="0" strike="sngStrik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Wispertrails</a:t>
                      </a: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mit einbinden, hier Via Monte </a:t>
                      </a:r>
                      <a:r>
                        <a:rPr lang="de-DE" sz="1200" b="0" strike="sngStrik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Preso</a:t>
                      </a: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Schaffung von Infrastruktur, Parkplätze Verbindung zum Rheingauer Gebück Weg</a:t>
                      </a:r>
                    </a:p>
                  </a:txBody>
                  <a:tcPr marL="68580" marR="68580" marT="0" marB="0"/>
                </a:tc>
                <a:tc>
                  <a:txBody>
                    <a:bodyPr/>
                    <a:lstStyle/>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BUGA</a:t>
                      </a:r>
                    </a:p>
                  </a:txBody>
                  <a:tcPr marL="68580" marR="68580" marT="0" marB="0"/>
                </a:tc>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PRIO 1</a:t>
                      </a:r>
                    </a:p>
                  </a:txBody>
                  <a:tcPr marL="68580" marR="68580" marT="0" marB="0"/>
                </a:tc>
                <a:extLst>
                  <a:ext uri="{0D108BD9-81ED-4DB2-BD59-A6C34878D82A}">
                    <a16:rowId xmlns:a16="http://schemas.microsoft.com/office/drawing/2014/main" val="10001"/>
                  </a:ext>
                </a:extLst>
              </a:tr>
              <a:tr h="963386">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25.</a:t>
                      </a:r>
                    </a:p>
                  </a:txBody>
                  <a:tcPr marL="68580" marR="68580" marT="0" marB="0"/>
                </a:tc>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Vernetzung der Attraktionen</a:t>
                      </a:r>
                    </a:p>
                  </a:txBody>
                  <a:tcPr marL="68580" marR="68580" marT="0" marB="0"/>
                </a:tc>
                <a:tc>
                  <a:txBody>
                    <a:bodyPr/>
                    <a:lstStyle/>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Wie werden die einzelnen Attraktionen vernetzt? Wanderwegekonzept und Realisierung. Seilbahn und Lift nach Assmannshausen? „Grüner BUGA-Weg“ zur Vernetzung der Attraktionen?</a:t>
                      </a:r>
                    </a:p>
                  </a:txBody>
                  <a:tcPr marL="68580" marR="68580" marT="0" marB="0"/>
                </a:tc>
                <a:tc>
                  <a:txBody>
                    <a:bodyPr/>
                    <a:lstStyle/>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Seilbahngesellschaft / Liftbetreiber</a:t>
                      </a:r>
                    </a:p>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RMV, Schifffahrt, Bahn</a:t>
                      </a:r>
                    </a:p>
                  </a:txBody>
                  <a:tcPr marL="68580" marR="68580" marT="0" marB="0"/>
                </a:tc>
                <a:tc>
                  <a:txBody>
                    <a:bodyPr/>
                    <a:lstStyle/>
                    <a:p>
                      <a:pPr>
                        <a:spcAft>
                          <a:spcPts val="0"/>
                        </a:spcAft>
                      </a:pPr>
                      <a:endPar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1200150">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26.</a:t>
                      </a:r>
                    </a:p>
                  </a:txBody>
                  <a:tcPr marL="68580" marR="68580" marT="0" marB="0"/>
                </a:tc>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Gestaltung des Kirchgartens und Vorplatz der Kirche Assmannshausen</a:t>
                      </a:r>
                    </a:p>
                  </a:txBody>
                  <a:tcPr marL="68580" marR="68580" marT="0" marB="0"/>
                </a:tc>
                <a:tc>
                  <a:txBody>
                    <a:bodyPr/>
                    <a:lstStyle/>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Vor der Kirche bietet es sich an einen kleinen belebten Platz mit Blumen und Bänken zu einer Art „Marktplatz“ zu gestalten.</a:t>
                      </a:r>
                    </a:p>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Hinter der Kirche bietet es sich an eine Oase der Ruhe zu gestalten</a:t>
                      </a:r>
                    </a:p>
                  </a:txBody>
                  <a:tcPr marL="68580" marR="68580" marT="0" marB="0"/>
                </a:tc>
                <a:tc>
                  <a:txBody>
                    <a:bodyPr/>
                    <a:lstStyle/>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Kirche Hl. Kreuz</a:t>
                      </a:r>
                    </a:p>
                  </a:txBody>
                  <a:tcPr marL="68580" marR="68580" marT="0" marB="0"/>
                </a:tc>
                <a:tc>
                  <a:txBody>
                    <a:bodyPr/>
                    <a:lstStyle/>
                    <a:p>
                      <a:pPr>
                        <a:spcAft>
                          <a:spcPts val="0"/>
                        </a:spcAft>
                      </a:pPr>
                      <a:endPar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269421">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27.</a:t>
                      </a:r>
                    </a:p>
                  </a:txBody>
                  <a:tcPr marL="68580" marR="68580" marT="0" marB="0"/>
                </a:tc>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Rüdesheim-</a:t>
                      </a:r>
                      <a:r>
                        <a:rPr lang="de-DE" sz="1200" b="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Emoji</a:t>
                      </a:r>
                      <a:endPar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Sehr nachhaltig und</a:t>
                      </a:r>
                      <a:r>
                        <a:rPr lang="de-DE" sz="12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modern &amp; jung</a:t>
                      </a:r>
                      <a:endPar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824593">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28.</a:t>
                      </a:r>
                    </a:p>
                  </a:txBody>
                  <a:tcPr marL="68580" marR="68580" marT="0" marB="0"/>
                </a:tc>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Instagram-Museum</a:t>
                      </a:r>
                    </a:p>
                  </a:txBody>
                  <a:tcPr marL="68580" marR="68580" marT="0" marB="0"/>
                </a:tc>
                <a:tc>
                  <a:txBody>
                    <a:bodyPr/>
                    <a:lstStyle/>
                    <a:p>
                      <a:pPr>
                        <a:spcAft>
                          <a:spcPts val="0"/>
                        </a:spcAft>
                      </a:pPr>
                      <a:r>
                        <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Über den </a:t>
                      </a:r>
                      <a:r>
                        <a:rPr lang="de-DE" sz="1200" b="0" strike="sngStrik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Assmannshäuser</a:t>
                      </a:r>
                      <a:r>
                        <a:rPr lang="de-DE" sz="1200" b="0" strike="sng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Grünstreifen und in den Weinbergen……ggf. bis </a:t>
                      </a:r>
                      <a:r>
                        <a:rPr lang="de-DE" sz="1200" b="0" strike="sngStrike" baseline="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Aulhausen</a:t>
                      </a:r>
                      <a:r>
                        <a:rPr lang="de-DE" sz="1200" b="0" strike="sng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dass </a:t>
                      </a:r>
                      <a:r>
                        <a:rPr lang="de-DE" sz="1200" b="0" strike="sngStrike" baseline="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Aulhausen</a:t>
                      </a:r>
                      <a:r>
                        <a:rPr lang="de-DE" sz="1200" b="0" strike="sng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dann auch automatisch mitbelebt wird</a:t>
                      </a:r>
                      <a:endParaRPr lang="de-DE" sz="1200" b="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PRIO 1</a:t>
                      </a:r>
                    </a:p>
                  </a:txBody>
                  <a:tcPr marL="68580" marR="68580" marT="0" marB="0"/>
                </a:tc>
                <a:extLst>
                  <a:ext uri="{0D108BD9-81ED-4DB2-BD59-A6C34878D82A}">
                    <a16:rowId xmlns:a16="http://schemas.microsoft.com/office/drawing/2014/main" val="10005"/>
                  </a:ext>
                </a:extLst>
              </a:tr>
              <a:tr h="407028">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29.</a:t>
                      </a:r>
                    </a:p>
                  </a:txBody>
                  <a:tcPr marL="68580" marR="68580" marT="0" marB="0"/>
                </a:tc>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Golf-Platz</a:t>
                      </a:r>
                      <a:r>
                        <a:rPr lang="de-DE" sz="12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auf dem </a:t>
                      </a:r>
                      <a:r>
                        <a:rPr lang="de-DE" sz="1200" b="1" baseline="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Ebental</a:t>
                      </a:r>
                      <a:endPar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335800">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30.</a:t>
                      </a:r>
                    </a:p>
                  </a:txBody>
                  <a:tcPr marL="68580" marR="68580" marT="0" marB="0"/>
                </a:tc>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Blümchen-Schiff</a:t>
                      </a:r>
                    </a:p>
                  </a:txBody>
                  <a:tcPr marL="68580" marR="68580" marT="0" marB="0"/>
                </a:tc>
                <a:tc>
                  <a:txBody>
                    <a:bodyPr/>
                    <a:lstStyle/>
                    <a:p>
                      <a:pPr>
                        <a:spcAft>
                          <a:spcPts val="0"/>
                        </a:spcAft>
                      </a:pPr>
                      <a:endPar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508786">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31.</a:t>
                      </a:r>
                    </a:p>
                  </a:txBody>
                  <a:tcPr marL="68580" marR="68580" marT="0" marB="0"/>
                </a:tc>
                <a:tc>
                  <a:txBody>
                    <a:bodyPr/>
                    <a:lstStyle/>
                    <a:p>
                      <a:pPr>
                        <a:spcAft>
                          <a:spcPts val="0"/>
                        </a:spcAft>
                      </a:pPr>
                      <a:r>
                        <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Ausbau</a:t>
                      </a:r>
                      <a:r>
                        <a:rPr lang="de-DE" sz="12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Premiumwanderweg „Via Monte </a:t>
                      </a:r>
                      <a:r>
                        <a:rPr lang="de-DE" sz="1200" b="1" baseline="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Preso</a:t>
                      </a:r>
                      <a:r>
                        <a:rPr lang="de-DE" sz="12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Es</a:t>
                      </a:r>
                      <a:r>
                        <a:rPr lang="de-DE" sz="12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können entlang des Wanderweges Heil- und Wildkräuterinseln entstehen</a:t>
                      </a:r>
                      <a:endPar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922673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2">
            <a:extLst>
              <a:ext uri="{FF2B5EF4-FFF2-40B4-BE49-F238E27FC236}">
                <a16:creationId xmlns:a16="http://schemas.microsoft.com/office/drawing/2014/main" id="{51586355-011E-44A8-A14B-247859AB3CFA}"/>
              </a:ext>
            </a:extLst>
          </p:cNvPr>
          <p:cNvGraphicFramePr>
            <a:graphicFrameLocks noGrp="1"/>
          </p:cNvGraphicFramePr>
          <p:nvPr>
            <p:extLst>
              <p:ext uri="{D42A27DB-BD31-4B8C-83A1-F6EECF244321}">
                <p14:modId xmlns:p14="http://schemas.microsoft.com/office/powerpoint/2010/main" val="3204652661"/>
              </p:ext>
            </p:extLst>
          </p:nvPr>
        </p:nvGraphicFramePr>
        <p:xfrm>
          <a:off x="654341" y="244929"/>
          <a:ext cx="10791988" cy="6010281"/>
        </p:xfrm>
        <a:graphic>
          <a:graphicData uri="http://schemas.openxmlformats.org/drawingml/2006/table">
            <a:tbl>
              <a:tblPr firstRow="1" bandRow="1">
                <a:tableStyleId>{5C22544A-7EE6-4342-B048-85BDC9FD1C3A}</a:tableStyleId>
              </a:tblPr>
              <a:tblGrid>
                <a:gridCol w="728706">
                  <a:extLst>
                    <a:ext uri="{9D8B030D-6E8A-4147-A177-3AD203B41FA5}">
                      <a16:colId xmlns:a16="http://schemas.microsoft.com/office/drawing/2014/main" val="650633165"/>
                    </a:ext>
                  </a:extLst>
                </a:gridCol>
                <a:gridCol w="2813972">
                  <a:extLst>
                    <a:ext uri="{9D8B030D-6E8A-4147-A177-3AD203B41FA5}">
                      <a16:colId xmlns:a16="http://schemas.microsoft.com/office/drawing/2014/main" val="2189140076"/>
                    </a:ext>
                  </a:extLst>
                </a:gridCol>
                <a:gridCol w="2932514">
                  <a:extLst>
                    <a:ext uri="{9D8B030D-6E8A-4147-A177-3AD203B41FA5}">
                      <a16:colId xmlns:a16="http://schemas.microsoft.com/office/drawing/2014/main" val="4290996128"/>
                    </a:ext>
                  </a:extLst>
                </a:gridCol>
                <a:gridCol w="2158398">
                  <a:extLst>
                    <a:ext uri="{9D8B030D-6E8A-4147-A177-3AD203B41FA5}">
                      <a16:colId xmlns:a16="http://schemas.microsoft.com/office/drawing/2014/main" val="1214372715"/>
                    </a:ext>
                  </a:extLst>
                </a:gridCol>
                <a:gridCol w="2158398">
                  <a:extLst>
                    <a:ext uri="{9D8B030D-6E8A-4147-A177-3AD203B41FA5}">
                      <a16:colId xmlns:a16="http://schemas.microsoft.com/office/drawing/2014/main" val="20004"/>
                    </a:ext>
                  </a:extLst>
                </a:gridCol>
              </a:tblGrid>
              <a:tr h="686412">
                <a:tc>
                  <a:txBody>
                    <a:bodyPr/>
                    <a:lstStyle/>
                    <a:p>
                      <a:endParaRPr lang="de-DE" dirty="0"/>
                    </a:p>
                  </a:txBody>
                  <a:tcPr/>
                </a:tc>
                <a:tc>
                  <a:txBody>
                    <a:bodyPr/>
                    <a:lstStyle/>
                    <a:p>
                      <a:endParaRPr lang="de-DE"/>
                    </a:p>
                  </a:txBody>
                  <a:tcPr/>
                </a:tc>
                <a:tc>
                  <a:txBody>
                    <a:bodyPr/>
                    <a:lstStyle/>
                    <a:p>
                      <a:endParaRPr lang="de-DE"/>
                    </a:p>
                  </a:txBody>
                  <a:tcPr/>
                </a:tc>
                <a:tc>
                  <a:txBody>
                    <a:bodyPr/>
                    <a:lstStyle/>
                    <a:p>
                      <a:endParaRPr lang="de-DE" dirty="0"/>
                    </a:p>
                  </a:txBody>
                  <a:tcPr/>
                </a:tc>
                <a:tc>
                  <a:txBody>
                    <a:bodyPr/>
                    <a:lstStyle/>
                    <a:p>
                      <a:endParaRPr lang="de-DE" dirty="0"/>
                    </a:p>
                  </a:txBody>
                  <a:tcPr/>
                </a:tc>
                <a:extLst>
                  <a:ext uri="{0D108BD9-81ED-4DB2-BD59-A6C34878D82A}">
                    <a16:rowId xmlns:a16="http://schemas.microsoft.com/office/drawing/2014/main" val="1664584419"/>
                  </a:ext>
                </a:extLst>
              </a:tr>
              <a:tr h="399438">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32.</a:t>
                      </a:r>
                    </a:p>
                  </a:txBody>
                  <a:tcPr marL="68580" marR="68580" marT="0" marB="0"/>
                </a:tc>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Aufstellung von Hinweistafeln</a:t>
                      </a:r>
                    </a:p>
                  </a:txBody>
                  <a:tcPr marL="68580" marR="68580" marT="0" marB="0"/>
                </a:tc>
                <a:tc>
                  <a:txBody>
                    <a:bodyPr/>
                    <a:lstStyle/>
                    <a:p>
                      <a:pPr>
                        <a:spcAft>
                          <a:spcPts val="0"/>
                        </a:spcAft>
                      </a:pPr>
                      <a:r>
                        <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Erläutern die Bedeutung dieser Pflanzen</a:t>
                      </a:r>
                      <a:r>
                        <a:rPr lang="de-DE" sz="1200" b="0"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für Küche und Gesundheit</a:t>
                      </a:r>
                      <a:endPar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1519103"/>
                  </a:ext>
                </a:extLst>
              </a:tr>
              <a:tr h="244928">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33.</a:t>
                      </a:r>
                    </a:p>
                  </a:txBody>
                  <a:tcPr marL="68580" marR="68580" marT="0" marB="0"/>
                </a:tc>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Landwirtschaftliche Informationsflächen</a:t>
                      </a:r>
                    </a:p>
                  </a:txBody>
                  <a:tcPr marL="68580" marR="68580" marT="0" marB="0"/>
                </a:tc>
                <a:tc>
                  <a:txBody>
                    <a:bodyPr/>
                    <a:lstStyle/>
                    <a:p>
                      <a:pPr>
                        <a:spcAft>
                          <a:spcPts val="0"/>
                        </a:spcAft>
                      </a:pPr>
                      <a:endPar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2261000"/>
                  </a:ext>
                </a:extLst>
              </a:tr>
              <a:tr h="579664">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34.</a:t>
                      </a:r>
                    </a:p>
                  </a:txBody>
                  <a:tcPr marL="68580" marR="68580" marT="0" marB="0"/>
                </a:tc>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Obstbau Anschauungen in </a:t>
                      </a:r>
                      <a:r>
                        <a:rPr lang="de-DE" sz="1200" b="1" strike="noStrik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Aulhausen</a:t>
                      </a: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Anbau, Vermarktung,</a:t>
                      </a:r>
                      <a:r>
                        <a:rPr lang="de-DE" sz="1200" b="0"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Verarbeitung, Veredelung; für Stadtmenschen von besonderer Bedeutung</a:t>
                      </a:r>
                      <a:endParaRPr lang="de-DE" sz="12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04267892"/>
                  </a:ext>
                </a:extLst>
              </a:tr>
              <a:tr h="220436">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35.</a:t>
                      </a:r>
                    </a:p>
                  </a:txBody>
                  <a:tcPr marL="68580" marR="68580" marT="0" marB="0"/>
                </a:tc>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E-Bike Ladestationen</a:t>
                      </a:r>
                      <a:r>
                        <a:rPr lang="de-DE" sz="1200" b="1"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in allen Stadtteilen</a:t>
                      </a: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74885">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36.</a:t>
                      </a:r>
                    </a:p>
                  </a:txBody>
                  <a:tcPr marL="68580" marR="68580" marT="0" marB="0"/>
                </a:tc>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Errichtung eines Radweges</a:t>
                      </a:r>
                      <a:r>
                        <a:rPr lang="de-DE" sz="1200" b="1"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von  Rüdesheim über Presberg nach Lorch</a:t>
                      </a: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353061">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37.</a:t>
                      </a:r>
                    </a:p>
                  </a:txBody>
                  <a:tcPr marL="68580" marR="68580" marT="0" marB="0"/>
                </a:tc>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Ausbau des Leinpfades zwischen</a:t>
                      </a:r>
                      <a:r>
                        <a:rPr lang="de-DE" sz="1200" b="1" strike="sng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Adlerturm und Bahnhof auf eine Breite von 3 Metern als kombinierter Rad- und Fußweg</a:t>
                      </a:r>
                      <a:endPar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PRIO 1</a:t>
                      </a:r>
                    </a:p>
                  </a:txBody>
                  <a:tcPr marL="68580" marR="68580" marT="0" marB="0"/>
                </a:tc>
                <a:extLst>
                  <a:ext uri="{0D108BD9-81ED-4DB2-BD59-A6C34878D82A}">
                    <a16:rowId xmlns:a16="http://schemas.microsoft.com/office/drawing/2014/main" val="10006"/>
                  </a:ext>
                </a:extLst>
              </a:tr>
              <a:tr h="291276">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38.</a:t>
                      </a:r>
                    </a:p>
                  </a:txBody>
                  <a:tcPr marL="68580" marR="68580" marT="0" marB="0"/>
                </a:tc>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Schauweinberg mit Erlebnisfläche auf dem </a:t>
                      </a:r>
                      <a:r>
                        <a:rPr lang="de-DE" sz="1200" b="1" strike="noStrik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Ramstein</a:t>
                      </a: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258664">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39.</a:t>
                      </a:r>
                    </a:p>
                  </a:txBody>
                  <a:tcPr marL="68580" marR="68580" marT="0" marB="0"/>
                </a:tc>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24 Std. Fähre</a:t>
                      </a:r>
                      <a:r>
                        <a:rPr lang="de-DE" sz="1200" b="1"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zumindest für die </a:t>
                      </a:r>
                      <a:r>
                        <a:rPr lang="de-DE" sz="1200" b="1" strike="noStrike" baseline="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Bugazeit</a:t>
                      </a: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441327">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40.</a:t>
                      </a:r>
                    </a:p>
                  </a:txBody>
                  <a:tcPr marL="68580" marR="68580" marT="0" marB="0"/>
                </a:tc>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Überdachung des großen Parkplatzes mit einem Parkdeck, dass während der BUGA als bepflanzte</a:t>
                      </a:r>
                      <a:r>
                        <a:rPr lang="de-DE" sz="1200" b="1"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Fläche ausgebaut wird</a:t>
                      </a: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275953">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41.</a:t>
                      </a:r>
                    </a:p>
                  </a:txBody>
                  <a:tcPr marL="68580" marR="68580" marT="0" marB="0"/>
                </a:tc>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Sommerrodelbahn</a:t>
                      </a: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PRIO 1</a:t>
                      </a:r>
                    </a:p>
                  </a:txBody>
                  <a:tcPr marL="68580" marR="68580" marT="0" marB="0"/>
                </a:tc>
                <a:extLst>
                  <a:ext uri="{0D108BD9-81ED-4DB2-BD59-A6C34878D82A}">
                    <a16:rowId xmlns:a16="http://schemas.microsoft.com/office/drawing/2014/main" val="10010"/>
                  </a:ext>
                </a:extLst>
              </a:tr>
              <a:tr h="441327">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42.</a:t>
                      </a:r>
                    </a:p>
                  </a:txBody>
                  <a:tcPr marL="68580" marR="68580" marT="0" marB="0"/>
                </a:tc>
                <a:tc>
                  <a:txBody>
                    <a:bodyPr/>
                    <a:lstStyle/>
                    <a:p>
                      <a:pPr>
                        <a:spcAft>
                          <a:spcPts val="0"/>
                        </a:spcAft>
                      </a:pPr>
                      <a:r>
                        <a:rPr lang="de-DE" sz="1200" b="1"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Riesenrad in Assmannshausen (wie in London)</a:t>
                      </a: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PRIO 1</a:t>
                      </a:r>
                    </a:p>
                  </a:txBody>
                  <a:tcPr marL="68580" marR="68580" marT="0" marB="0"/>
                </a:tc>
                <a:extLst>
                  <a:ext uri="{0D108BD9-81ED-4DB2-BD59-A6C34878D82A}">
                    <a16:rowId xmlns:a16="http://schemas.microsoft.com/office/drawing/2014/main" val="10011"/>
                  </a:ext>
                </a:extLst>
              </a:tr>
              <a:tr h="441327">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43.</a:t>
                      </a:r>
                    </a:p>
                  </a:txBody>
                  <a:tcPr marL="68580" marR="68580" marT="0" marB="0"/>
                </a:tc>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Schwimmende</a:t>
                      </a:r>
                      <a:r>
                        <a:rPr lang="de-DE" sz="1200" b="1"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Leinwände vor der Goetheanlage</a:t>
                      </a: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2"/>
                  </a:ext>
                </a:extLst>
              </a:tr>
              <a:tr h="441327">
                <a:tc>
                  <a:txBody>
                    <a:bodyPr/>
                    <a:lstStyle/>
                    <a:p>
                      <a:pPr>
                        <a:spcAft>
                          <a:spcPts val="0"/>
                        </a:spcAft>
                      </a:pP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44.</a:t>
                      </a:r>
                    </a:p>
                  </a:txBody>
                  <a:tcPr marL="68580" marR="68580" marT="0" marB="0"/>
                </a:tc>
                <a:tc>
                  <a:txBody>
                    <a:bodyPr/>
                    <a:lstStyle/>
                    <a:p>
                      <a:pPr>
                        <a:spcAft>
                          <a:spcPts val="0"/>
                        </a:spcAft>
                      </a:pPr>
                      <a:r>
                        <a:rPr lang="de-DE" sz="1200" b="1" strike="noStrik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Skaterpark</a:t>
                      </a:r>
                      <a:r>
                        <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neben dem Hafenpark</a:t>
                      </a: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1167870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2">
            <a:extLst>
              <a:ext uri="{FF2B5EF4-FFF2-40B4-BE49-F238E27FC236}">
                <a16:creationId xmlns:a16="http://schemas.microsoft.com/office/drawing/2014/main" id="{51586355-011E-44A8-A14B-247859AB3CFA}"/>
              </a:ext>
            </a:extLst>
          </p:cNvPr>
          <p:cNvGraphicFramePr>
            <a:graphicFrameLocks noGrp="1"/>
          </p:cNvGraphicFramePr>
          <p:nvPr>
            <p:extLst>
              <p:ext uri="{D42A27DB-BD31-4B8C-83A1-F6EECF244321}">
                <p14:modId xmlns:p14="http://schemas.microsoft.com/office/powerpoint/2010/main" val="2557761022"/>
              </p:ext>
            </p:extLst>
          </p:nvPr>
        </p:nvGraphicFramePr>
        <p:xfrm>
          <a:off x="654341" y="244929"/>
          <a:ext cx="10791988" cy="5323219"/>
        </p:xfrm>
        <a:graphic>
          <a:graphicData uri="http://schemas.openxmlformats.org/drawingml/2006/table">
            <a:tbl>
              <a:tblPr firstRow="1" bandRow="1">
                <a:tableStyleId>{5C22544A-7EE6-4342-B048-85BDC9FD1C3A}</a:tableStyleId>
              </a:tblPr>
              <a:tblGrid>
                <a:gridCol w="728706">
                  <a:extLst>
                    <a:ext uri="{9D8B030D-6E8A-4147-A177-3AD203B41FA5}">
                      <a16:colId xmlns:a16="http://schemas.microsoft.com/office/drawing/2014/main" val="650633165"/>
                    </a:ext>
                  </a:extLst>
                </a:gridCol>
                <a:gridCol w="2813972">
                  <a:extLst>
                    <a:ext uri="{9D8B030D-6E8A-4147-A177-3AD203B41FA5}">
                      <a16:colId xmlns:a16="http://schemas.microsoft.com/office/drawing/2014/main" val="2189140076"/>
                    </a:ext>
                  </a:extLst>
                </a:gridCol>
                <a:gridCol w="4244852">
                  <a:extLst>
                    <a:ext uri="{9D8B030D-6E8A-4147-A177-3AD203B41FA5}">
                      <a16:colId xmlns:a16="http://schemas.microsoft.com/office/drawing/2014/main" val="4290996128"/>
                    </a:ext>
                  </a:extLst>
                </a:gridCol>
                <a:gridCol w="846060">
                  <a:extLst>
                    <a:ext uri="{9D8B030D-6E8A-4147-A177-3AD203B41FA5}">
                      <a16:colId xmlns:a16="http://schemas.microsoft.com/office/drawing/2014/main" val="1214372715"/>
                    </a:ext>
                  </a:extLst>
                </a:gridCol>
                <a:gridCol w="2158398">
                  <a:extLst>
                    <a:ext uri="{9D8B030D-6E8A-4147-A177-3AD203B41FA5}">
                      <a16:colId xmlns:a16="http://schemas.microsoft.com/office/drawing/2014/main" val="20004"/>
                    </a:ext>
                  </a:extLst>
                </a:gridCol>
              </a:tblGrid>
              <a:tr h="686412">
                <a:tc>
                  <a:txBody>
                    <a:bodyPr/>
                    <a:lstStyle/>
                    <a:p>
                      <a:endParaRPr lang="de-DE" sz="1200" b="1" dirty="0">
                        <a:latin typeface="+mn-lt"/>
                      </a:endParaRPr>
                    </a:p>
                  </a:txBody>
                  <a:tcPr/>
                </a:tc>
                <a:tc>
                  <a:txBody>
                    <a:bodyPr/>
                    <a:lstStyle/>
                    <a:p>
                      <a:endParaRPr lang="de-DE" sz="1200" b="1">
                        <a:latin typeface="+mn-lt"/>
                      </a:endParaRPr>
                    </a:p>
                  </a:txBody>
                  <a:tcPr/>
                </a:tc>
                <a:tc>
                  <a:txBody>
                    <a:bodyPr/>
                    <a:lstStyle/>
                    <a:p>
                      <a:endParaRPr lang="de-DE" sz="1200" b="1">
                        <a:latin typeface="+mn-lt"/>
                      </a:endParaRPr>
                    </a:p>
                  </a:txBody>
                  <a:tcPr/>
                </a:tc>
                <a:tc>
                  <a:txBody>
                    <a:bodyPr/>
                    <a:lstStyle/>
                    <a:p>
                      <a:endParaRPr lang="de-DE" sz="1200" b="1" dirty="0">
                        <a:latin typeface="+mn-lt"/>
                      </a:endParaRPr>
                    </a:p>
                  </a:txBody>
                  <a:tcPr/>
                </a:tc>
                <a:tc>
                  <a:txBody>
                    <a:bodyPr/>
                    <a:lstStyle/>
                    <a:p>
                      <a:endParaRPr lang="de-DE" sz="1200" b="1" dirty="0">
                        <a:latin typeface="+mn-lt"/>
                      </a:endParaRPr>
                    </a:p>
                  </a:txBody>
                  <a:tcPr/>
                </a:tc>
                <a:extLst>
                  <a:ext uri="{0D108BD9-81ED-4DB2-BD59-A6C34878D82A}">
                    <a16:rowId xmlns:a16="http://schemas.microsoft.com/office/drawing/2014/main" val="1664584419"/>
                  </a:ext>
                </a:extLst>
              </a:tr>
              <a:tr h="244316">
                <a:tc>
                  <a:txBody>
                    <a:bodyPr/>
                    <a:lstStyle/>
                    <a:p>
                      <a:pPr>
                        <a:spcAft>
                          <a:spcPts val="0"/>
                        </a:spcAft>
                      </a:pPr>
                      <a:r>
                        <a:rPr lang="de-DE" sz="1200" b="1" strike="noStrike" dirty="0">
                          <a:solidFill>
                            <a:schemeClr val="tx1"/>
                          </a:solidFill>
                          <a:effectLst/>
                          <a:latin typeface="+mn-lt"/>
                          <a:ea typeface="Calibri" panose="020F0502020204030204" pitchFamily="34" charset="0"/>
                          <a:cs typeface="Times New Roman" panose="02020603050405020304" pitchFamily="18" charset="0"/>
                        </a:rPr>
                        <a:t>45.</a:t>
                      </a:r>
                    </a:p>
                  </a:txBody>
                  <a:tcPr marL="68580" marR="68580" marT="0" marB="0"/>
                </a:tc>
                <a:tc>
                  <a:txBody>
                    <a:bodyPr/>
                    <a:lstStyle/>
                    <a:p>
                      <a:pPr>
                        <a:spcAft>
                          <a:spcPts val="0"/>
                        </a:spcAft>
                      </a:pPr>
                      <a:r>
                        <a:rPr lang="de-DE" sz="1200" b="1" strike="noStrike" dirty="0">
                          <a:solidFill>
                            <a:schemeClr val="tx1"/>
                          </a:solidFill>
                          <a:effectLst/>
                          <a:latin typeface="+mn-lt"/>
                          <a:ea typeface="Calibri" panose="020F0502020204030204" pitchFamily="34" charset="0"/>
                          <a:cs typeface="Times New Roman" panose="02020603050405020304" pitchFamily="18" charset="0"/>
                        </a:rPr>
                        <a:t>Neuer Bahnhof „Kaiserstraße“</a:t>
                      </a:r>
                    </a:p>
                  </a:txBody>
                  <a:tcPr marL="68580" marR="68580" marT="0" marB="0"/>
                </a:tc>
                <a:tc>
                  <a:txBody>
                    <a:bodyPr/>
                    <a:lstStyle/>
                    <a:p>
                      <a:pPr>
                        <a:spcAft>
                          <a:spcPts val="0"/>
                        </a:spcAft>
                      </a:pPr>
                      <a:endParaRPr lang="de-DE" sz="1200" b="1" strike="noStrike"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1519103"/>
                  </a:ext>
                </a:extLst>
              </a:tr>
              <a:tr h="269422">
                <a:tc>
                  <a:txBody>
                    <a:bodyPr/>
                    <a:lstStyle/>
                    <a:p>
                      <a:pPr>
                        <a:spcAft>
                          <a:spcPts val="0"/>
                        </a:spcAft>
                      </a:pPr>
                      <a:r>
                        <a:rPr lang="de-DE" sz="1200" b="1" strike="noStrike" dirty="0">
                          <a:solidFill>
                            <a:schemeClr val="tx1"/>
                          </a:solidFill>
                          <a:effectLst/>
                          <a:latin typeface="+mn-lt"/>
                          <a:ea typeface="Calibri" panose="020F0502020204030204" pitchFamily="34" charset="0"/>
                          <a:cs typeface="Times New Roman" panose="02020603050405020304" pitchFamily="18" charset="0"/>
                        </a:rPr>
                        <a:t>46.</a:t>
                      </a:r>
                    </a:p>
                  </a:txBody>
                  <a:tcPr marL="68580" marR="68580" marT="0" marB="0"/>
                </a:tc>
                <a:tc>
                  <a:txBody>
                    <a:bodyPr/>
                    <a:lstStyle/>
                    <a:p>
                      <a:pPr>
                        <a:spcAft>
                          <a:spcPts val="0"/>
                        </a:spcAft>
                      </a:pPr>
                      <a:r>
                        <a:rPr lang="de-DE" sz="1200" b="1" strike="noStrike" dirty="0">
                          <a:solidFill>
                            <a:schemeClr val="tx1"/>
                          </a:solidFill>
                          <a:effectLst/>
                          <a:latin typeface="+mn-lt"/>
                          <a:ea typeface="Calibri" panose="020F0502020204030204" pitchFamily="34" charset="0"/>
                          <a:cs typeface="Times New Roman" panose="02020603050405020304" pitchFamily="18" charset="0"/>
                        </a:rPr>
                        <a:t>Park </a:t>
                      </a:r>
                      <a:r>
                        <a:rPr lang="de-DE" sz="1200" b="1" strike="noStrike" dirty="0" err="1">
                          <a:solidFill>
                            <a:schemeClr val="tx1"/>
                          </a:solidFill>
                          <a:effectLst/>
                          <a:latin typeface="+mn-lt"/>
                          <a:ea typeface="Calibri" panose="020F0502020204030204" pitchFamily="34" charset="0"/>
                          <a:cs typeface="Times New Roman" panose="02020603050405020304" pitchFamily="18" charset="0"/>
                        </a:rPr>
                        <a:t>and</a:t>
                      </a:r>
                      <a:r>
                        <a:rPr lang="de-DE" sz="1200" b="1" strike="noStrike" dirty="0">
                          <a:solidFill>
                            <a:schemeClr val="tx1"/>
                          </a:solidFill>
                          <a:effectLst/>
                          <a:latin typeface="+mn-lt"/>
                          <a:ea typeface="Calibri" panose="020F0502020204030204" pitchFamily="34" charset="0"/>
                          <a:cs typeface="Times New Roman" panose="02020603050405020304" pitchFamily="18" charset="0"/>
                        </a:rPr>
                        <a:t> Ride Flächen</a:t>
                      </a:r>
                    </a:p>
                  </a:txBody>
                  <a:tcPr marL="68580" marR="68580" marT="0" marB="0"/>
                </a:tc>
                <a:tc>
                  <a:txBody>
                    <a:bodyPr/>
                    <a:lstStyle/>
                    <a:p>
                      <a:pPr>
                        <a:spcAft>
                          <a:spcPts val="0"/>
                        </a:spcAft>
                      </a:pPr>
                      <a:endParaRPr lang="de-DE" sz="1200" b="1" strike="noStrike"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2261000"/>
                  </a:ext>
                </a:extLst>
              </a:tr>
              <a:tr h="416378">
                <a:tc>
                  <a:txBody>
                    <a:bodyPr/>
                    <a:lstStyle/>
                    <a:p>
                      <a:pPr>
                        <a:spcAft>
                          <a:spcPts val="0"/>
                        </a:spcAft>
                      </a:pPr>
                      <a:r>
                        <a:rPr lang="de-DE" sz="1200" b="1" strike="noStrike" dirty="0">
                          <a:solidFill>
                            <a:schemeClr val="tx1"/>
                          </a:solidFill>
                          <a:effectLst/>
                          <a:latin typeface="+mn-lt"/>
                          <a:ea typeface="Calibri" panose="020F0502020204030204" pitchFamily="34" charset="0"/>
                          <a:cs typeface="Times New Roman" panose="02020603050405020304" pitchFamily="18" charset="0"/>
                        </a:rPr>
                        <a:t>47.</a:t>
                      </a:r>
                    </a:p>
                  </a:txBody>
                  <a:tcPr marL="68580" marR="68580" marT="0" marB="0"/>
                </a:tc>
                <a:tc>
                  <a:txBody>
                    <a:bodyPr/>
                    <a:lstStyle/>
                    <a:p>
                      <a:pPr>
                        <a:spcAft>
                          <a:spcPts val="0"/>
                        </a:spcAft>
                      </a:pPr>
                      <a:r>
                        <a:rPr lang="de-DE" sz="1200" b="1" strike="noStrike" dirty="0">
                          <a:solidFill>
                            <a:schemeClr val="tx1"/>
                          </a:solidFill>
                          <a:effectLst/>
                          <a:latin typeface="+mn-lt"/>
                          <a:ea typeface="Calibri" panose="020F0502020204030204" pitchFamily="34" charset="0"/>
                          <a:cs typeface="Times New Roman" panose="02020603050405020304" pitchFamily="18" charset="0"/>
                        </a:rPr>
                        <a:t>Intensive</a:t>
                      </a:r>
                      <a:r>
                        <a:rPr lang="de-DE" sz="1200" b="1" strike="noStrike" baseline="0" dirty="0">
                          <a:solidFill>
                            <a:schemeClr val="tx1"/>
                          </a:solidFill>
                          <a:effectLst/>
                          <a:latin typeface="+mn-lt"/>
                          <a:ea typeface="Calibri" panose="020F0502020204030204" pitchFamily="34" charset="0"/>
                          <a:cs typeface="Times New Roman" panose="02020603050405020304" pitchFamily="18" charset="0"/>
                        </a:rPr>
                        <a:t> Zusammenarbeit mit dem Kloster und der Stadt Bingen</a:t>
                      </a:r>
                      <a:endParaRPr lang="de-DE" sz="1200" b="1" strike="noStrike"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04267892"/>
                  </a:ext>
                </a:extLst>
              </a:tr>
              <a:tr h="335408">
                <a:tc>
                  <a:txBody>
                    <a:bodyPr/>
                    <a:lstStyle/>
                    <a:p>
                      <a:pPr>
                        <a:spcAft>
                          <a:spcPts val="0"/>
                        </a:spcAft>
                      </a:pPr>
                      <a:r>
                        <a:rPr lang="de-DE" sz="1200" b="1" strike="noStrike" dirty="0">
                          <a:solidFill>
                            <a:schemeClr val="tx1"/>
                          </a:solidFill>
                          <a:effectLst/>
                          <a:latin typeface="+mn-lt"/>
                          <a:ea typeface="Calibri" panose="020F0502020204030204" pitchFamily="34" charset="0"/>
                          <a:cs typeface="Times New Roman" panose="02020603050405020304" pitchFamily="18" charset="0"/>
                        </a:rPr>
                        <a:t>48.</a:t>
                      </a:r>
                    </a:p>
                  </a:txBody>
                  <a:tcPr marL="68580" marR="68580" marT="0" marB="0"/>
                </a:tc>
                <a:tc>
                  <a:txBody>
                    <a:bodyPr/>
                    <a:lstStyle/>
                    <a:p>
                      <a:pPr>
                        <a:spcAft>
                          <a:spcPts val="0"/>
                        </a:spcAft>
                      </a:pPr>
                      <a:r>
                        <a:rPr lang="de-DE" sz="1200" b="1" strike="noStrike" dirty="0">
                          <a:solidFill>
                            <a:schemeClr val="tx1"/>
                          </a:solidFill>
                          <a:effectLst/>
                          <a:latin typeface="+mn-lt"/>
                          <a:ea typeface="Calibri" panose="020F0502020204030204" pitchFamily="34" charset="0"/>
                          <a:cs typeface="Times New Roman" panose="02020603050405020304" pitchFamily="18" charset="0"/>
                        </a:rPr>
                        <a:t>Rastplätze entlang des Fußweges, die auch vom Winzer bewirtschaftet werden</a:t>
                      </a:r>
                    </a:p>
                  </a:txBody>
                  <a:tcPr marL="68580" marR="68580" marT="0" marB="0"/>
                </a:tc>
                <a:tc>
                  <a:txBody>
                    <a:bodyPr/>
                    <a:lstStyle/>
                    <a:p>
                      <a:pPr>
                        <a:spcAft>
                          <a:spcPts val="0"/>
                        </a:spcAft>
                      </a:pPr>
                      <a:endParaRPr lang="de-DE" sz="1200" b="1" strike="noStrike"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622119">
                <a:tc>
                  <a:txBody>
                    <a:bodyPr/>
                    <a:lstStyle/>
                    <a:p>
                      <a:pPr>
                        <a:spcAft>
                          <a:spcPts val="0"/>
                        </a:spcAft>
                      </a:pPr>
                      <a:r>
                        <a:rPr lang="de-DE" sz="1200" b="1" strike="noStrike" dirty="0">
                          <a:solidFill>
                            <a:schemeClr val="tx1"/>
                          </a:solidFill>
                          <a:effectLst/>
                          <a:latin typeface="+mn-lt"/>
                          <a:ea typeface="Calibri" panose="020F0502020204030204" pitchFamily="34" charset="0"/>
                          <a:cs typeface="Times New Roman" panose="02020603050405020304" pitchFamily="18" charset="0"/>
                        </a:rPr>
                        <a:t>49.</a:t>
                      </a:r>
                    </a:p>
                  </a:txBody>
                  <a:tcPr marL="68580" marR="68580" marT="0" marB="0"/>
                </a:tc>
                <a:tc>
                  <a:txBody>
                    <a:bodyPr/>
                    <a:lstStyle/>
                    <a:p>
                      <a:pPr>
                        <a:spcAft>
                          <a:spcPts val="0"/>
                        </a:spcAft>
                      </a:pPr>
                      <a:r>
                        <a:rPr lang="de-DE" sz="1200" b="1" strike="noStrike" dirty="0">
                          <a:solidFill>
                            <a:schemeClr val="tx1"/>
                          </a:solidFill>
                          <a:effectLst/>
                          <a:latin typeface="+mn-lt"/>
                          <a:ea typeface="Calibri" panose="020F0502020204030204" pitchFamily="34" charset="0"/>
                          <a:cs typeface="Times New Roman" panose="02020603050405020304" pitchFamily="18" charset="0"/>
                        </a:rPr>
                        <a:t>Bewerbung Presberg</a:t>
                      </a: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b="0" strike="noStrike" dirty="0">
                          <a:solidFill>
                            <a:schemeClr val="tx1"/>
                          </a:solidFill>
                          <a:effectLst/>
                          <a:latin typeface="+mn-lt"/>
                          <a:ea typeface="Calibri" panose="020F0502020204030204" pitchFamily="34" charset="0"/>
                          <a:cs typeface="Times New Roman" panose="02020603050405020304" pitchFamily="18" charset="0"/>
                        </a:rPr>
                        <a:t>Presberg, die Landschaft und Aussicht (kostenfrei)</a:t>
                      </a:r>
                      <a:r>
                        <a:rPr lang="de-DE" sz="1200" b="0" strike="noStrike" baseline="0" dirty="0">
                          <a:solidFill>
                            <a:schemeClr val="tx1"/>
                          </a:solidFill>
                          <a:effectLst/>
                          <a:latin typeface="+mn-lt"/>
                          <a:ea typeface="Calibri" panose="020F0502020204030204" pitchFamily="34" charset="0"/>
                          <a:cs typeface="Times New Roman" panose="02020603050405020304" pitchFamily="18" charset="0"/>
                        </a:rPr>
                        <a:t> und den Premiumwanderweg „Via Monte </a:t>
                      </a:r>
                      <a:r>
                        <a:rPr lang="de-DE" sz="1200" b="0" strike="noStrike" baseline="0" dirty="0" err="1">
                          <a:solidFill>
                            <a:schemeClr val="tx1"/>
                          </a:solidFill>
                          <a:effectLst/>
                          <a:latin typeface="+mn-lt"/>
                          <a:ea typeface="Calibri" panose="020F0502020204030204" pitchFamily="34" charset="0"/>
                          <a:cs typeface="Times New Roman" panose="02020603050405020304" pitchFamily="18" charset="0"/>
                        </a:rPr>
                        <a:t>Preso</a:t>
                      </a:r>
                      <a:r>
                        <a:rPr lang="de-DE" sz="1200" b="0" strike="noStrike" baseline="0" dirty="0">
                          <a:solidFill>
                            <a:schemeClr val="tx1"/>
                          </a:solidFill>
                          <a:effectLst/>
                          <a:latin typeface="+mn-lt"/>
                          <a:ea typeface="Calibri" panose="020F0502020204030204" pitchFamily="34" charset="0"/>
                          <a:cs typeface="Times New Roman" panose="02020603050405020304" pitchFamily="18" charset="0"/>
                        </a:rPr>
                        <a:t>“ (bereits vorhanden, LEADER) als Wanderort</a:t>
                      </a:r>
                      <a:endParaRPr lang="de-DE" sz="1200" b="0" strike="noStrike" dirty="0">
                        <a:solidFill>
                          <a:schemeClr val="tx1"/>
                        </a:solidFill>
                        <a:effectLst/>
                        <a:latin typeface="+mn-lt"/>
                        <a:ea typeface="Calibri" panose="020F0502020204030204" pitchFamily="34" charset="0"/>
                        <a:cs typeface="Times New Roman" panose="02020603050405020304" pitchFamily="18" charset="0"/>
                      </a:endParaRPr>
                    </a:p>
                    <a:p>
                      <a:pPr>
                        <a:spcAft>
                          <a:spcPts val="0"/>
                        </a:spcAft>
                      </a:pPr>
                      <a:endParaRPr lang="de-DE" sz="1200" b="1" strike="noStrike"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353061">
                <a:tc>
                  <a:txBody>
                    <a:bodyPr/>
                    <a:lstStyle/>
                    <a:p>
                      <a:pPr>
                        <a:spcAft>
                          <a:spcPts val="0"/>
                        </a:spcAft>
                      </a:pPr>
                      <a:r>
                        <a:rPr lang="de-DE" sz="1200" b="1" strike="noStrike" dirty="0">
                          <a:solidFill>
                            <a:schemeClr val="tx1"/>
                          </a:solidFill>
                          <a:effectLst/>
                          <a:latin typeface="+mn-lt"/>
                          <a:ea typeface="Calibri" panose="020F0502020204030204" pitchFamily="34" charset="0"/>
                          <a:cs typeface="Times New Roman" panose="02020603050405020304" pitchFamily="18" charset="0"/>
                        </a:rPr>
                        <a:t>50.</a:t>
                      </a:r>
                    </a:p>
                  </a:txBody>
                  <a:tcPr marL="68580" marR="68580" marT="0" marB="0"/>
                </a:tc>
                <a:tc>
                  <a:txBody>
                    <a:bodyPr/>
                    <a:lstStyle/>
                    <a:p>
                      <a:pPr>
                        <a:spcAft>
                          <a:spcPts val="0"/>
                        </a:spcAft>
                      </a:pPr>
                      <a:r>
                        <a:rPr lang="de-DE" sz="1200" b="1" strike="noStrike" dirty="0">
                          <a:solidFill>
                            <a:schemeClr val="tx1"/>
                          </a:solidFill>
                          <a:effectLst/>
                          <a:latin typeface="+mn-lt"/>
                          <a:ea typeface="Calibri" panose="020F0502020204030204" pitchFamily="34" charset="0"/>
                          <a:cs typeface="Times New Roman" panose="02020603050405020304" pitchFamily="18" charset="0"/>
                        </a:rPr>
                        <a:t>Aktionen im Rahmen des</a:t>
                      </a:r>
                      <a:r>
                        <a:rPr lang="de-DE" sz="1200" b="1" strike="noStrike" baseline="0" dirty="0">
                          <a:solidFill>
                            <a:schemeClr val="tx1"/>
                          </a:solidFill>
                          <a:effectLst/>
                          <a:latin typeface="+mn-lt"/>
                          <a:ea typeface="Calibri" panose="020F0502020204030204" pitchFamily="34" charset="0"/>
                          <a:cs typeface="Times New Roman" panose="02020603050405020304" pitchFamily="18" charset="0"/>
                        </a:rPr>
                        <a:t> Premiumwanderweges „Via Monte </a:t>
                      </a:r>
                      <a:r>
                        <a:rPr lang="de-DE" sz="1200" b="1" strike="noStrike" baseline="0" dirty="0" err="1">
                          <a:solidFill>
                            <a:schemeClr val="tx1"/>
                          </a:solidFill>
                          <a:effectLst/>
                          <a:latin typeface="+mn-lt"/>
                          <a:ea typeface="Calibri" panose="020F0502020204030204" pitchFamily="34" charset="0"/>
                          <a:cs typeface="Times New Roman" panose="02020603050405020304" pitchFamily="18" charset="0"/>
                        </a:rPr>
                        <a:t>Preso</a:t>
                      </a:r>
                      <a:r>
                        <a:rPr lang="de-DE" sz="1200" b="1" strike="noStrike" baseline="0" dirty="0">
                          <a:solidFill>
                            <a:schemeClr val="tx1"/>
                          </a:solidFill>
                          <a:effectLst/>
                          <a:latin typeface="+mn-lt"/>
                          <a:ea typeface="Calibri" panose="020F0502020204030204" pitchFamily="34" charset="0"/>
                          <a:cs typeface="Times New Roman" panose="02020603050405020304" pitchFamily="18" charset="0"/>
                        </a:rPr>
                        <a:t>“</a:t>
                      </a:r>
                      <a:endParaRPr lang="de-DE" sz="1200" b="1" strike="noStrike"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de-DE" sz="1200" b="0" i="0" u="none" strike="noStrike" kern="1200" baseline="0" dirty="0">
                          <a:solidFill>
                            <a:schemeClr val="dk1"/>
                          </a:solidFill>
                          <a:latin typeface="+mn-lt"/>
                          <a:ea typeface="+mn-ea"/>
                          <a:cs typeface="+mn-cs"/>
                        </a:rPr>
                        <a:t>Vorstellung regionaler Kräuter und Pflanzen in Hoch- oder Kleinbeeten Was ist genießbar, was ist giftig, welche Wirkung haben manche Pflanzen </a:t>
                      </a:r>
                    </a:p>
                    <a:p>
                      <a:r>
                        <a:rPr lang="de-DE" sz="1200" b="0" i="0" u="none" strike="noStrike" kern="1200" baseline="0" dirty="0">
                          <a:solidFill>
                            <a:schemeClr val="dk1"/>
                          </a:solidFill>
                          <a:latin typeface="+mn-lt"/>
                          <a:ea typeface="+mn-ea"/>
                          <a:cs typeface="+mn-cs"/>
                        </a:rPr>
                        <a:t>o Vorstellung der heimischen Flora und Fauna auf Infotafeln </a:t>
                      </a:r>
                    </a:p>
                    <a:p>
                      <a:r>
                        <a:rPr lang="de-DE" sz="1200" b="0" i="0" u="none" strike="noStrike" kern="1200" baseline="0" dirty="0">
                          <a:solidFill>
                            <a:schemeClr val="dk1"/>
                          </a:solidFill>
                          <a:latin typeface="+mn-lt"/>
                          <a:ea typeface="+mn-ea"/>
                          <a:cs typeface="+mn-cs"/>
                        </a:rPr>
                        <a:t>o Dies könnte entlang des Weges oder konzentriert an einem Ort geschehen (alter Sportplatz am Weißenturm) </a:t>
                      </a:r>
                    </a:p>
                  </a:txBody>
                  <a:tcPr marL="68580" marR="68580" marT="0" marB="0"/>
                </a:tc>
                <a:tc>
                  <a:txBody>
                    <a:bodyPr/>
                    <a:lstStyle/>
                    <a:p>
                      <a:pPr>
                        <a:spcAft>
                          <a:spcPts val="0"/>
                        </a:spcAft>
                      </a:pPr>
                      <a:endParaRPr lang="de-DE" sz="1200" b="1" strike="noStrike"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1512131">
                <a:tc>
                  <a:txBody>
                    <a:bodyPr/>
                    <a:lstStyle/>
                    <a:p>
                      <a:pPr>
                        <a:spcAft>
                          <a:spcPts val="0"/>
                        </a:spcAft>
                      </a:pPr>
                      <a:r>
                        <a:rPr lang="de-DE" sz="1200" b="1" strike="noStrike" dirty="0">
                          <a:solidFill>
                            <a:schemeClr val="tx1"/>
                          </a:solidFill>
                          <a:effectLst/>
                          <a:latin typeface="+mn-lt"/>
                          <a:ea typeface="Calibri" panose="020F0502020204030204" pitchFamily="34" charset="0"/>
                          <a:cs typeface="Times New Roman" panose="02020603050405020304" pitchFamily="18" charset="0"/>
                        </a:rPr>
                        <a:t>51.</a:t>
                      </a:r>
                    </a:p>
                  </a:txBody>
                  <a:tcPr marL="68580" marR="68580" marT="0" marB="0"/>
                </a:tc>
                <a:tc>
                  <a:txBody>
                    <a:bodyPr/>
                    <a:lstStyle/>
                    <a:p>
                      <a:pPr>
                        <a:spcAft>
                          <a:spcPts val="0"/>
                        </a:spcAft>
                      </a:pPr>
                      <a:r>
                        <a:rPr lang="de-DE" sz="1200" b="1" strike="noStrike" dirty="0">
                          <a:solidFill>
                            <a:schemeClr val="tx1"/>
                          </a:solidFill>
                          <a:effectLst/>
                          <a:latin typeface="+mn-lt"/>
                          <a:ea typeface="Calibri" panose="020F0502020204030204" pitchFamily="34" charset="0"/>
                          <a:cs typeface="Times New Roman" panose="02020603050405020304" pitchFamily="18" charset="0"/>
                        </a:rPr>
                        <a:t>Aufwertung Vorplatz BGH Presberg</a:t>
                      </a:r>
                    </a:p>
                  </a:txBody>
                  <a:tcPr marL="68580" marR="68580" marT="0" marB="0"/>
                </a:tc>
                <a:tc>
                  <a:txBody>
                    <a:bodyPr/>
                    <a:lstStyle/>
                    <a:p>
                      <a:r>
                        <a:rPr lang="de-DE" sz="1200" b="0" i="0" u="none" strike="noStrike" kern="1200" baseline="0" dirty="0">
                          <a:solidFill>
                            <a:schemeClr val="dk1"/>
                          </a:solidFill>
                          <a:latin typeface="+mn-lt"/>
                          <a:ea typeface="+mn-ea"/>
                          <a:cs typeface="+mn-cs"/>
                        </a:rPr>
                        <a:t>Aufwertung des Vorplatzes am Bürgerhaus, auch mit den oben genannten Maßnahmen (Hoch- oder Kleinbeete, Infotafeln) auch als Einstiegspunkt für den Wanderweg. Durch den Hotspot am Bürgerhaus könnten Infotafeln auch interaktiv gestaltet werden-es wird mit Sicherheit ein „BUGA“ App geben. Der Vorplatz könnte auch als neuer grüner Treffpunkt für Jung und Alt gestaltet werden. </a:t>
                      </a:r>
                    </a:p>
                    <a:p>
                      <a:pPr>
                        <a:spcAft>
                          <a:spcPts val="0"/>
                        </a:spcAft>
                      </a:pPr>
                      <a:endParaRPr lang="de-DE" sz="1200" b="1" strike="noStrike"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de-DE" sz="1200" b="1" strike="noStrike"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16787080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2146</Words>
  <Application>Microsoft Office PowerPoint</Application>
  <PresentationFormat>Breitbild</PresentationFormat>
  <Paragraphs>339</Paragraphs>
  <Slides>12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12</vt:i4>
      </vt:variant>
    </vt:vector>
  </HeadingPairs>
  <TitlesOfParts>
    <vt:vector size="16" baseType="lpstr">
      <vt:lpstr>Arial</vt:lpstr>
      <vt:lpstr>Calibri</vt:lpstr>
      <vt:lpstr>Calibri Light</vt:lpstr>
      <vt:lpstr>Office</vt:lpstr>
      <vt:lpstr>BUGA 2029</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BUGA 2029</dc:title>
  <dc:creator>Hubertus Bosch - Dienstleistungs GmbH &amp; Co. KG</dc:creator>
  <cp:lastModifiedBy>Nussbaum, Jenny</cp:lastModifiedBy>
  <cp:revision>41</cp:revision>
  <cp:lastPrinted>2020-08-17T07:01:25Z</cp:lastPrinted>
  <dcterms:created xsi:type="dcterms:W3CDTF">2020-07-09T15:45:16Z</dcterms:created>
  <dcterms:modified xsi:type="dcterms:W3CDTF">2021-01-07T12:38:42Z</dcterms:modified>
</cp:coreProperties>
</file>